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4" r:id="rId4"/>
    <p:sldId id="285" r:id="rId5"/>
    <p:sldId id="258" r:id="rId6"/>
    <p:sldId id="259" r:id="rId7"/>
    <p:sldId id="260" r:id="rId8"/>
    <p:sldId id="281" r:id="rId9"/>
    <p:sldId id="262" r:id="rId10"/>
    <p:sldId id="263" r:id="rId11"/>
    <p:sldId id="264" r:id="rId12"/>
    <p:sldId id="266" r:id="rId13"/>
    <p:sldId id="282" r:id="rId14"/>
    <p:sldId id="267" r:id="rId15"/>
    <p:sldId id="268" r:id="rId16"/>
    <p:sldId id="269" r:id="rId17"/>
    <p:sldId id="270" r:id="rId18"/>
    <p:sldId id="286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3" r:id="rId3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02.08.2024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" y="1"/>
            <a:ext cx="3719072" cy="5157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059832" y="771550"/>
            <a:ext cx="546138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/>
          <p:cNvSpPr txBox="1"/>
          <p:nvPr/>
        </p:nvSpPr>
        <p:spPr>
          <a:xfrm>
            <a:off x="3812652" y="1029877"/>
            <a:ext cx="46954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ИНФОРМАЦИОННАЯ ГИГИЕНА: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832242" y="1501537"/>
            <a:ext cx="34203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НЕ СТАТЬ ЖЕРТВОЙ ДЕЗИНФОРМАЦИИ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401870" y="1039872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3851920" y="2715766"/>
            <a:ext cx="45005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/>
              <a:t>Единый день </a:t>
            </a:r>
            <a:br>
              <a:rPr lang="ru-RU" sz="2500" b="1" dirty="0"/>
            </a:br>
            <a:r>
              <a:rPr lang="ru-RU" sz="2500" b="1" dirty="0"/>
              <a:t>информирования населения </a:t>
            </a:r>
            <a:br>
              <a:rPr lang="ru-RU" sz="2500" b="1" dirty="0"/>
            </a:br>
            <a:r>
              <a:rPr lang="ru-RU" sz="2500" b="1" dirty="0"/>
              <a:t>август 2024 г.</a:t>
            </a:r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Группа 18"/>
          <p:cNvGrpSpPr/>
          <p:nvPr/>
        </p:nvGrpSpPr>
        <p:grpSpPr>
          <a:xfrm>
            <a:off x="272995" y="1025317"/>
            <a:ext cx="5837958" cy="3346632"/>
            <a:chOff x="272995" y="1025317"/>
            <a:chExt cx="5837958" cy="334663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923941" y="1743418"/>
              <a:ext cx="4644721" cy="2628531"/>
            </a:xfrm>
            <a:prstGeom prst="rect">
              <a:avLst/>
            </a:prstGeom>
            <a:solidFill>
              <a:srgbClr val="182C7F">
                <a:alpha val="80000"/>
              </a:srgbClr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25344" y="1954361"/>
              <a:ext cx="42479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Европа – это "сад", </a:t>
              </a:r>
              <a:b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</a:br>
              <a:r>
                <a:rPr lang="ru-RU" sz="2000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а окружающий её мир – "джунгли", способные вторгнуться в хорошо отлаженный европейский механизм…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72995" y="1025317"/>
              <a:ext cx="84262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10800000">
              <a:off x="5091382" y="1654278"/>
              <a:ext cx="101957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0" b="1" i="1" dirty="0">
                  <a:solidFill>
                    <a:schemeClr val="bg1"/>
                  </a:solidFill>
                </a:rPr>
                <a:t>“</a:t>
              </a:r>
              <a:endParaRPr lang="ru-RU" sz="16000" b="1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215596" y="3651870"/>
              <a:ext cx="3875785" cy="61555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Глава </a:t>
              </a:r>
              <a:r>
                <a:rPr lang="ru-RU" sz="17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евродипломатии</a:t>
              </a:r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Жозеп</a:t>
              </a:r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ru-RU" sz="1700" i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Боррель</a:t>
              </a:r>
              <a:r>
                <a:rPr lang="ru-RU" sz="1700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, 2022 г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5289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36512" y="2629"/>
            <a:ext cx="37969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771550"/>
            <a:ext cx="5173356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635896" y="843558"/>
            <a:ext cx="4695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ФЕЙК</a:t>
            </a:r>
            <a:r>
              <a:rPr lang="ru-RU" sz="2400" dirty="0">
                <a:solidFill>
                  <a:schemeClr val="bg1"/>
                </a:solidFill>
              </a:rPr>
              <a:t> </a:t>
            </a:r>
            <a:r>
              <a:rPr lang="ru-RU" i="1" dirty="0">
                <a:solidFill>
                  <a:schemeClr val="bg1"/>
                </a:solidFill>
              </a:rPr>
              <a:t>(от англ. </a:t>
            </a:r>
            <a:r>
              <a:rPr lang="en-US" i="1" dirty="0">
                <a:solidFill>
                  <a:schemeClr val="bg1"/>
                </a:solidFill>
              </a:rPr>
              <a:t>fake</a:t>
            </a:r>
            <a:r>
              <a:rPr lang="ru-RU" i="1" dirty="0">
                <a:solidFill>
                  <a:schemeClr val="bg1"/>
                </a:solidFill>
              </a:rPr>
              <a:t> – «</a:t>
            </a:r>
            <a:r>
              <a:rPr lang="be-BY" i="1" dirty="0">
                <a:solidFill>
                  <a:schemeClr val="bg1"/>
                </a:solidFill>
              </a:rPr>
              <a:t>подделка</a:t>
            </a:r>
            <a:r>
              <a:rPr lang="ru-RU" i="1" dirty="0">
                <a:solidFill>
                  <a:schemeClr val="bg1"/>
                </a:solidFill>
              </a:rPr>
              <a:t>»</a:t>
            </a:r>
            <a:r>
              <a:rPr lang="be-BY" i="1" dirty="0">
                <a:solidFill>
                  <a:schemeClr val="bg1"/>
                </a:solidFill>
              </a:rPr>
              <a:t>)</a:t>
            </a:r>
            <a:r>
              <a:rPr lang="be-BY" dirty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55485" y="1429529"/>
            <a:ext cx="467587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e-BY" sz="2000" dirty="0">
                <a:solidFill>
                  <a:schemeClr val="bg1"/>
                </a:solidFill>
              </a:rPr>
              <a:t>ложная </a:t>
            </a:r>
            <a:r>
              <a:rPr lang="ru-RU" sz="2000" dirty="0">
                <a:solidFill>
                  <a:schemeClr val="bg1"/>
                </a:solidFill>
              </a:rPr>
              <a:t>либо вводящая в заблуждение информация, которая выдается за реальную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96052" y="2715766"/>
            <a:ext cx="19965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НА</a:t>
            </a:r>
            <a:r>
              <a:rPr lang="ru-RU" sz="6000" b="1" dirty="0"/>
              <a:t>70%</a:t>
            </a:r>
            <a:endParaRPr lang="ru-RU" sz="6000" b="1" dirty="0"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715511" y="3583987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«утки», </a:t>
            </a:r>
            <a:r>
              <a:rPr lang="ru-RU" dirty="0" err="1"/>
              <a:t>фейки</a:t>
            </a:r>
            <a:r>
              <a:rPr lang="ru-RU" dirty="0"/>
              <a:t>, ложь и клевета распространяются быстрее истины </a:t>
            </a:r>
          </a:p>
          <a:p>
            <a:r>
              <a:rPr lang="ru-RU" dirty="0"/>
              <a:t>(по оценкам зарубежных экспертов)</a:t>
            </a:r>
          </a:p>
        </p:txBody>
      </p:sp>
    </p:spTree>
    <p:extLst>
      <p:ext uri="{BB962C8B-B14F-4D97-AF65-F5344CB8AC3E}">
        <p14:creationId xmlns:p14="http://schemas.microsoft.com/office/powerpoint/2010/main" val="8833031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3"/>
            <a:ext cx="7092280" cy="1879293"/>
          </a:xfrm>
          <a:prstGeom prst="rect">
            <a:avLst/>
          </a:prstGeom>
          <a:solidFill>
            <a:srgbClr val="182C7F">
              <a:alpha val="81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7877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ГЛАВНАЯ ЗАДАЧА СОЗДАТЕЛЕЙ ФЕЙКА: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3567" y="3238430"/>
            <a:ext cx="655527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«перехват» информационной повестки </a:t>
            </a:r>
            <a:b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власти, у государственных СМИ, у субъектов гражданского общества и «замыкание» ее на себя</a:t>
            </a:r>
          </a:p>
        </p:txBody>
      </p:sp>
    </p:spTree>
    <p:extLst>
      <p:ext uri="{BB962C8B-B14F-4D97-AF65-F5344CB8AC3E}">
        <p14:creationId xmlns:p14="http://schemas.microsoft.com/office/powerpoint/2010/main" val="3929581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23528" y="771550"/>
            <a:ext cx="2411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Пример информационной войны.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Фрагмент </a:t>
            </a:r>
            <a:b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 российского сериала</a:t>
            </a:r>
          </a:p>
        </p:txBody>
      </p:sp>
      <p:pic>
        <p:nvPicPr>
          <p:cNvPr id="3" name="Информационная война_ как это делается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5049"/>
          <a:stretch>
            <a:fillRect/>
          </a:stretch>
        </p:blipFill>
        <p:spPr>
          <a:xfrm>
            <a:off x="2731736" y="524933"/>
            <a:ext cx="5008616" cy="348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7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809480" y="446938"/>
            <a:ext cx="5461388" cy="118870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419872" y="810458"/>
            <a:ext cx="4484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РЕКОМЕНДАЦИИ РОДИТЕЛЯМ: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61508" y="670526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1851670"/>
            <a:ext cx="5256585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4000" fontAlgn="base"/>
            <a:r>
              <a:rPr lang="ru-RU" sz="1400" dirty="0"/>
              <a:t>храните имена пользователей и пароли в безопасности;</a:t>
            </a:r>
          </a:p>
          <a:p>
            <a:pPr fontAlgn="base"/>
            <a:endParaRPr lang="ru-RU" sz="1400" dirty="0"/>
          </a:p>
          <a:p>
            <a:pPr fontAlgn="base">
              <a:lnSpc>
                <a:spcPct val="50000"/>
              </a:lnSpc>
            </a:pPr>
            <a:r>
              <a:rPr lang="ru-RU" sz="1400" dirty="0"/>
              <a:t>периодически меняйте пароли;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не разглашайте личную информацию о себе и детях в Интернете, которая могла бы помочь интернет-хищникам найти ваших детей;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будьте внимательны в социальных сетях. Напомните детям, что все опубликованное в Интернете сразу становится общедоступным; 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опасность передачи </a:t>
            </a:r>
            <a:r>
              <a:rPr lang="ru-RU" sz="1400" dirty="0" err="1"/>
              <a:t>геоданных</a:t>
            </a:r>
            <a:r>
              <a:rPr lang="ru-RU" sz="1400" dirty="0"/>
              <a:t>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создайте совместно с детьми список правил использования Интернета;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194310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22631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266954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329946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417108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41528" y="46195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5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3325226" y="3795886"/>
            <a:ext cx="5818774" cy="8731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9"/>
          <a:stretch/>
        </p:blipFill>
        <p:spPr bwMode="auto">
          <a:xfrm>
            <a:off x="0" y="-1"/>
            <a:ext cx="2963333" cy="5164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19871" y="457783"/>
            <a:ext cx="5256585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400" dirty="0"/>
              <a:t>используйте одинаковые правила при общении онлайн и лично;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научите детей тому, что к онлайн и к личному общению применимы одни и те же правила;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установите родительский контроль;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используйте антивирусные программы на всех устройствах;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расскажите о существовании фальшивых рекламных объявлений;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объясните детям об опасности личных встреч с незнакомцами;</a:t>
            </a:r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периодически смотрите истории поиска в Интернете</a:t>
            </a:r>
          </a:p>
          <a:p>
            <a:pPr fontAlgn="base"/>
            <a:endParaRPr lang="ru-RU" sz="1400" dirty="0"/>
          </a:p>
          <a:p>
            <a:pPr fontAlgn="base"/>
            <a:endParaRPr lang="ru-RU" sz="1400" dirty="0"/>
          </a:p>
          <a:p>
            <a:pPr fontAlgn="base"/>
            <a:r>
              <a:rPr lang="ru-RU" sz="1400" dirty="0"/>
              <a:t>Продемонстрируйте детям максимальную открытость </a:t>
            </a:r>
            <a:br>
              <a:rPr lang="ru-RU" sz="1400" dirty="0"/>
            </a:br>
            <a:r>
              <a:rPr lang="ru-RU" sz="1400" dirty="0"/>
              <a:t>при отслеживании их действий в Интернете, </a:t>
            </a:r>
            <a:br>
              <a:rPr lang="ru-RU" sz="1400" dirty="0"/>
            </a:br>
            <a:r>
              <a:rPr lang="ru-RU" sz="1400" dirty="0"/>
              <a:t>чтобы они не ощущали, что за ними шпионят.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202287" y="49722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02287" y="9421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3202287" y="163564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202287" y="199568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202287" y="2474765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202287" y="28642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202287" y="32960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4910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64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45463" y="2568018"/>
            <a:ext cx="520665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943708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73067" y="2612275"/>
            <a:ext cx="54670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Информация Министерства внутренних дел </a:t>
            </a:r>
            <a:b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 профилактике киберпреступлений </a:t>
            </a:r>
            <a:br>
              <a:rPr lang="be-BY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be-BY" sz="1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(аудио-, видеоролики, инфографика, памятки)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6750" y="3687081"/>
            <a:ext cx="1224930" cy="1224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345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30584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Академия управления\фото1\график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1" t="10394" r="3922" b="2151"/>
          <a:stretch/>
        </p:blipFill>
        <p:spPr bwMode="auto">
          <a:xfrm>
            <a:off x="3995936" y="123479"/>
            <a:ext cx="5148063" cy="502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6"/>
            <a:ext cx="3456384" cy="190821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00021"/>
            <a:ext cx="35283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Уровень доверия населения Беларуси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государственным СМИ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1560" y="2787774"/>
            <a:ext cx="338437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Уровень доверия белорусов </a:t>
            </a:r>
            <a:br>
              <a:rPr lang="ru-RU" sz="1900" dirty="0"/>
            </a:br>
            <a:r>
              <a:rPr lang="ru-RU" sz="1900" dirty="0"/>
              <a:t>государственным средствам массовой информации растет и составляет на 2023 год </a:t>
            </a:r>
            <a:br>
              <a:rPr lang="ru-RU" sz="1900" dirty="0"/>
            </a:br>
            <a:r>
              <a:rPr lang="ru-RU" sz="1900" dirty="0"/>
              <a:t>почти 55%</a:t>
            </a: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85697" y="2047587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1884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" t="3130" r="1369"/>
          <a:stretch/>
        </p:blipFill>
        <p:spPr bwMode="auto">
          <a:xfrm>
            <a:off x="0" y="0"/>
            <a:ext cx="9144000" cy="509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5536" y="483517"/>
            <a:ext cx="3582144" cy="187220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21297" y="564526"/>
            <a:ext cx="345638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Сведения 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средствах массовой информации </a:t>
            </a:r>
            <a:b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1 июля 2024 года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5400000">
            <a:off x="385697" y="233006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21297" y="3651870"/>
            <a:ext cx="3654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Зарегистрированы </a:t>
            </a:r>
            <a:br>
              <a:rPr lang="ru-RU" i="1" dirty="0"/>
            </a:br>
            <a:r>
              <a:rPr lang="ru-RU" i="1" dirty="0"/>
              <a:t>в Государственном реестре средств массовой информации</a:t>
            </a:r>
          </a:p>
        </p:txBody>
      </p:sp>
    </p:spTree>
    <p:extLst>
      <p:ext uri="{BB962C8B-B14F-4D97-AF65-F5344CB8AC3E}">
        <p14:creationId xmlns:p14="http://schemas.microsoft.com/office/powerpoint/2010/main" val="872884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1994"/>
            <a:ext cx="3061508" cy="5148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669516" y="389843"/>
            <a:ext cx="518457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С октября 2023 г. в Уголовный кодекс </a:t>
            </a:r>
            <a:r>
              <a:rPr lang="ru-RU" sz="1600" b="1" dirty="0"/>
              <a:t>Республики Польша </a:t>
            </a:r>
            <a:r>
              <a:rPr lang="ru-RU" sz="1600" dirty="0"/>
              <a:t>внесена поправка, предусматривающая наказание за дезинформацию – не менее 8 лет лишения свободы за распространение ложной или вводящей в заблуждение информации, которая направлена «на серьезное нарушение политической системы или экономики Республики Польша».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ОАЭ</a:t>
            </a:r>
            <a:r>
              <a:rPr lang="ru-RU" sz="1600" dirty="0"/>
              <a:t> за распространение ложной, вредоносной или вводящей в заблуждение информации предусмотрен штраф в размере около 27,4 тыс. долларов США </a:t>
            </a:r>
            <a:br>
              <a:rPr lang="ru-RU" sz="1600" dirty="0"/>
            </a:br>
            <a:r>
              <a:rPr lang="ru-RU" sz="1600" dirty="0"/>
              <a:t>и заключение под стражу на срок от 1 года. </a:t>
            </a:r>
          </a:p>
          <a:p>
            <a:endParaRPr lang="ru-RU" sz="1600" dirty="0"/>
          </a:p>
          <a:p>
            <a:r>
              <a:rPr lang="ru-RU" sz="1600" dirty="0"/>
              <a:t>В </a:t>
            </a:r>
            <a:r>
              <a:rPr lang="ru-RU" sz="1600" b="1" dirty="0"/>
              <a:t>Республике Корея </a:t>
            </a:r>
            <a:r>
              <a:rPr lang="ru-RU" sz="1600" dirty="0"/>
              <a:t>в случае распространения ложной информации или клеветы нарушителю грозит до 5 лет лишения свободы или штраф до 7 тыс. долларов США.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1270" y="1635646"/>
            <a:ext cx="191824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549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2636674"/>
            <a:ext cx="5461388" cy="1800200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42038" y="2904996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2812663"/>
            <a:ext cx="47058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Первое цифровое устройство – компьютер ENIAC (1946 год) весил 30 тонн и занимал помещение площадью 140 кв. м. </a:t>
            </a:r>
            <a:b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Последняя версия смартфона от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Apple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весит 170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7" name="Picture 3" descr="D:\Академия управления\фото1\hand_iphonex_mockup_.pn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913" y="236483"/>
            <a:ext cx="5364088" cy="490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889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67" t="7884" r="32970" b="7354"/>
          <a:stretch/>
        </p:blipFill>
        <p:spPr bwMode="auto">
          <a:xfrm>
            <a:off x="-36512" y="0"/>
            <a:ext cx="3124200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1" y="1347614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10.2. </a:t>
            </a:r>
            <a:r>
              <a:rPr lang="ru-RU" sz="1600" dirty="0"/>
              <a:t>«Оскорбление», </a:t>
            </a:r>
            <a:r>
              <a:rPr lang="ru-RU" sz="1600" b="1" dirty="0"/>
              <a:t>статья 24.4. </a:t>
            </a:r>
            <a:r>
              <a:rPr lang="ru-RU" sz="1600" dirty="0"/>
              <a:t>«Оскорбление должностного лица при исполнении им служебных полномочий», </a:t>
            </a:r>
            <a:r>
              <a:rPr lang="ru-RU" sz="1600" b="1" dirty="0"/>
              <a:t>статья 19.6. </a:t>
            </a:r>
            <a:r>
              <a:rPr lang="ru-RU" sz="1600" dirty="0"/>
              <a:t>«Заведомо ложное сообщение»,</a:t>
            </a:r>
            <a:r>
              <a:rPr lang="ru-RU" sz="1600" b="1" dirty="0"/>
              <a:t> статья 19.11. </a:t>
            </a:r>
            <a:r>
              <a:rPr lang="ru-RU" sz="1600" dirty="0"/>
              <a:t>«Распространение, изготовление, хранение, перевозка информационной продукции, содержащей призывы к экстремистской деятельности или пропагандирующей такую деятельность», </a:t>
            </a:r>
            <a:r>
              <a:rPr lang="ru-RU" sz="1600" b="1" dirty="0"/>
              <a:t>статья 23.4.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23.5.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24.22</a:t>
            </a:r>
            <a:r>
              <a:rPr lang="ru-RU" sz="1600" dirty="0"/>
              <a:t>. «Распространение средствами массовой информации заведомо ложных сведений, порочащих честь и достоинство Президента Республики Беларусь»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461949" y="400021"/>
            <a:ext cx="72145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Административная ответственность в соответствии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Кодексом об административных правонарушениях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04489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Академия управления\фото1\5vMdjmrtanQ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4276"/>
            <a:ext cx="3061508" cy="515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491880" y="1336576"/>
            <a:ext cx="518457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Статья 188. </a:t>
            </a:r>
            <a:r>
              <a:rPr lang="ru-RU" sz="1600" dirty="0"/>
              <a:t>«Клевета», </a:t>
            </a:r>
            <a:r>
              <a:rPr lang="ru-RU" sz="1600" b="1" dirty="0"/>
              <a:t>статья 198-1. </a:t>
            </a:r>
            <a:r>
              <a:rPr lang="ru-RU" sz="1600" dirty="0"/>
              <a:t>«Нарушение законодательства о средствах массовой информации», </a:t>
            </a:r>
            <a:r>
              <a:rPr lang="ru-RU" sz="1600" b="1" dirty="0"/>
              <a:t>статья 203-1. </a:t>
            </a:r>
            <a:r>
              <a:rPr lang="ru-RU" sz="1600" dirty="0"/>
              <a:t>«Незаконные действия в отношении информации о частной жизни и персональных данных», </a:t>
            </a:r>
            <a:r>
              <a:rPr lang="ru-RU" sz="1600" b="1" dirty="0"/>
              <a:t>статья 340. </a:t>
            </a:r>
            <a:r>
              <a:rPr lang="ru-RU" sz="1600" dirty="0"/>
              <a:t>«Заведомо ложное сообщение об опасности», </a:t>
            </a:r>
            <a:r>
              <a:rPr lang="ru-RU" sz="1600" b="1" dirty="0"/>
              <a:t>статья 349. </a:t>
            </a:r>
            <a:r>
              <a:rPr lang="ru-RU" sz="1600" dirty="0"/>
              <a:t>«Несанкционированный доступ к компьютерной информации», </a:t>
            </a:r>
            <a:r>
              <a:rPr lang="ru-RU" sz="1600" b="1" dirty="0"/>
              <a:t>статья 350. </a:t>
            </a:r>
            <a:r>
              <a:rPr lang="ru-RU" sz="1600" dirty="0"/>
              <a:t>«Уничтожение, блокирование или модификация компьютерной информации», </a:t>
            </a:r>
            <a:r>
              <a:rPr lang="ru-RU" sz="1600" b="1" dirty="0"/>
              <a:t>статья 352. </a:t>
            </a:r>
            <a:r>
              <a:rPr lang="ru-RU" sz="1600" dirty="0"/>
              <a:t>«Неправомерное завладение компьютерной информацией», </a:t>
            </a:r>
            <a:r>
              <a:rPr lang="ru-RU" sz="1600" b="1" dirty="0"/>
              <a:t>статья 367. </a:t>
            </a:r>
            <a:r>
              <a:rPr lang="ru-RU" sz="1600" dirty="0"/>
              <a:t>«Клевета в отношении Президента Республики Беларусь</a:t>
            </a:r>
            <a:r>
              <a:rPr lang="ru-RU" sz="1600" b="1" dirty="0"/>
              <a:t>», статья 368.</a:t>
            </a:r>
            <a:r>
              <a:rPr lang="ru-RU" sz="1600" dirty="0"/>
              <a:t> «Оскорбление Президента Республики Беларусь», </a:t>
            </a:r>
            <a:r>
              <a:rPr lang="ru-RU" sz="1600" b="1" dirty="0"/>
              <a:t>статья 369. </a:t>
            </a:r>
            <a:r>
              <a:rPr lang="ru-RU" sz="1600" dirty="0"/>
              <a:t>«Оскорбление представителя власти»,</a:t>
            </a:r>
            <a:r>
              <a:rPr lang="ru-RU" sz="1600" b="1" dirty="0"/>
              <a:t> статья 369-1.</a:t>
            </a:r>
            <a:r>
              <a:rPr lang="ru-RU" sz="1600" dirty="0"/>
              <a:t> «Дискредитация Республики Беларусь»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173916" y="375507"/>
            <a:ext cx="7700561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1461949" y="400021"/>
            <a:ext cx="6638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Уголовная ответственность в соответствии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Уголовным кодексом Республики Беларусь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1790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отличить правду от вымысла и не стать жертвой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2052603"/>
            <a:ext cx="4871256" cy="252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прочитайте всю новость, а не только заголовок;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 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изучите источник новости или статьи;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первоисточники информации;</a:t>
            </a:r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автора материала;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 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проверьте другие, альтернативные источники; </a:t>
            </a:r>
          </a:p>
          <a:p>
            <a:pPr fontAlgn="t">
              <a:lnSpc>
                <a:spcPct val="80000"/>
              </a:lnSpc>
            </a:pPr>
            <a:r>
              <a:rPr lang="ru-RU" dirty="0"/>
              <a:t>если это новость в соцсетях, посмотрите, кто ей поделился;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25329" y="2157166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10019" y="259220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610019" y="3040219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10019" y="346479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10019" y="388937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539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24128" y="-3008"/>
            <a:ext cx="3414440" cy="514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0824" y="446938"/>
            <a:ext cx="7010524" cy="104469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031216" y="553785"/>
            <a:ext cx="64001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отличить правду от вымысла и не стать жертвой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2852" y="598519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4141272" y="4611039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8602887" y="2902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4085" y="42046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852872" y="1635646"/>
            <a:ext cx="4727240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>
              <a:lnSpc>
                <a:spcPct val="80000"/>
              </a:lnSpc>
            </a:pPr>
            <a:r>
              <a:rPr lang="ru-RU" dirty="0"/>
              <a:t>в социальных сетях могут звучать призывы поделиться срочно какой-то новостью – это может стать дополнительным поводом для проверки информации; </a:t>
            </a:r>
          </a:p>
          <a:p>
            <a:pPr fontAlgn="t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если это пост в социальных сетях, проверьте аккаунт пользователя; 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даже если это ваш друг, убедитесь в том, что он компетентен в том, о чем пишет; </a:t>
            </a:r>
          </a:p>
          <a:p>
            <a:pPr fontAlgn="base">
              <a:lnSpc>
                <a:spcPct val="80000"/>
              </a:lnSpc>
            </a:pPr>
            <a:endParaRPr lang="ru-RU" dirty="0"/>
          </a:p>
          <a:p>
            <a:pPr fontAlgn="base">
              <a:lnSpc>
                <a:spcPct val="80000"/>
              </a:lnSpc>
            </a:pPr>
            <a:r>
              <a:rPr lang="ru-RU" dirty="0"/>
              <a:t>запоминайте информационные ресурсы, которым можно и особенно которым нельзя верить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654070" y="1707654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54070" y="276144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654070" y="346685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654070" y="409363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734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Академия управления\фото1\_a79cc721-a99d-43cc-bcdb-aa55ace7ff15.jpe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18" y="0"/>
            <a:ext cx="32155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35896" y="227917"/>
            <a:ext cx="525967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50" dirty="0"/>
              <a:t>В 2023 году в Беларуси ограничен доступ </a:t>
            </a:r>
            <a:br>
              <a:rPr lang="ru-RU" sz="1750" dirty="0"/>
            </a:br>
            <a:r>
              <a:rPr lang="ru-RU" sz="1750" dirty="0"/>
              <a:t>к </a:t>
            </a:r>
            <a:r>
              <a:rPr lang="ru-RU" sz="1750" b="1" dirty="0"/>
              <a:t>3 388</a:t>
            </a:r>
            <a:r>
              <a:rPr lang="ru-RU" sz="1750" dirty="0"/>
              <a:t>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br>
              <a:rPr lang="ru-RU" sz="1750" dirty="0"/>
            </a:br>
            <a:r>
              <a:rPr lang="ru-RU" sz="1750" dirty="0"/>
              <a:t>в первом полугодии 2024 г. – к </a:t>
            </a:r>
            <a:r>
              <a:rPr lang="ru-RU" sz="1750" b="1" dirty="0"/>
              <a:t>1 495</a:t>
            </a:r>
            <a:r>
              <a:rPr lang="ru-RU" sz="1750" dirty="0"/>
              <a:t>. </a:t>
            </a:r>
            <a:br>
              <a:rPr lang="ru-RU" sz="1750" dirty="0"/>
            </a:br>
            <a:r>
              <a:rPr lang="ru-RU" sz="1750" dirty="0"/>
              <a:t>Из них за распространение экстремистских материалов в 2023 году ограничен доступ </a:t>
            </a:r>
            <a:br>
              <a:rPr lang="ru-RU" sz="1750" dirty="0"/>
            </a:br>
            <a:r>
              <a:rPr lang="ru-RU" sz="1750" dirty="0"/>
              <a:t>к 1 565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, </a:t>
            </a:r>
            <a:br>
              <a:rPr lang="ru-RU" sz="1750" dirty="0"/>
            </a:br>
            <a:r>
              <a:rPr lang="ru-RU" sz="1750" dirty="0"/>
              <a:t>за 6 месяцев 2024 г. – к 1 004  </a:t>
            </a:r>
            <a:r>
              <a:rPr lang="ru-RU" sz="1750" dirty="0" err="1"/>
              <a:t>интернет-ресурсам</a:t>
            </a:r>
            <a:r>
              <a:rPr lang="ru-RU" sz="1750" dirty="0"/>
              <a:t>.</a:t>
            </a:r>
          </a:p>
          <a:p>
            <a:br>
              <a:rPr lang="ru-RU" sz="1750" dirty="0"/>
            </a:br>
            <a:r>
              <a:rPr lang="ru-RU" sz="1750" dirty="0"/>
              <a:t>В республиканский список экстремистских материалов в первом полугодии 2024 г. </a:t>
            </a:r>
            <a:r>
              <a:rPr lang="ru-RU" sz="1750" dirty="0" err="1"/>
              <a:t>Мининформом</a:t>
            </a:r>
            <a:r>
              <a:rPr lang="ru-RU" sz="1750" dirty="0"/>
              <a:t> внесено </a:t>
            </a:r>
            <a:r>
              <a:rPr lang="ru-RU" sz="1750" b="1" dirty="0"/>
              <a:t>1 237</a:t>
            </a:r>
            <a:r>
              <a:rPr lang="ru-RU" sz="1750" dirty="0"/>
              <a:t> материалов </a:t>
            </a:r>
            <a:br>
              <a:rPr lang="ru-RU" sz="1750" dirty="0"/>
            </a:br>
            <a:r>
              <a:rPr lang="ru-RU" sz="1750" dirty="0"/>
              <a:t>(в 2023 году – 1 735; в 2022 году – 1 381).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87825" y="3579861"/>
            <a:ext cx="5907748" cy="134434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39155" y="3651868"/>
            <a:ext cx="51093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Республиканский список экстремистских материалов размещен на сайте Министерства информации Республики Беларусь mininform.gov.by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6889" y="442395"/>
            <a:ext cx="1582266" cy="1544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7779" y="3579861"/>
            <a:ext cx="1344345" cy="134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0785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58854" cy="514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6641" y="1910934"/>
            <a:ext cx="4126537" cy="10118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0770" y="1914666"/>
            <a:ext cx="3600400" cy="983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ИНФОРМАЦИОННАЯ ГИГИЕНА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9482"/>
            <a:ext cx="1187624" cy="3539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92738" y="2046091"/>
            <a:ext cx="180020" cy="741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147814"/>
            <a:ext cx="5220072" cy="1440160"/>
          </a:xfrm>
          <a:prstGeom prst="rect">
            <a:avLst/>
          </a:prstGeom>
          <a:solidFill>
            <a:schemeClr val="bg1">
              <a:lumMod val="8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/>
          </a:p>
        </p:txBody>
      </p:sp>
      <p:sp>
        <p:nvSpPr>
          <p:cNvPr id="4" name="Прямоугольник 3"/>
          <p:cNvSpPr/>
          <p:nvPr/>
        </p:nvSpPr>
        <p:spPr>
          <a:xfrm>
            <a:off x="4067944" y="3237403"/>
            <a:ext cx="50405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система правил, которым необходимо следовать, чтобы эффективно работать </a:t>
            </a:r>
            <a:br>
              <a:rPr lang="ru-RU" dirty="0"/>
            </a:br>
            <a:r>
              <a:rPr lang="ru-RU" dirty="0"/>
              <a:t>с источниками информации, а также защититься от чужого деструктивного воздействия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01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1044115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827585" y="400021"/>
            <a:ext cx="76510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</a:rPr>
              <a:t>Как избавиться от постоянного  «информационного шума»: 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49998" y="1852687"/>
            <a:ext cx="7498465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dirty="0"/>
              <a:t>создайте промежутки времени, свободные от «информационного шума»;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выделите время, в которое вы не потребляете информацию;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дайте статьям и видео «отлежаться», прежде чем их читать или смотреть;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читайте вечерние или утренние дайджесты новостей, уделяя больше внимания местным и профессиональным новостям;</a:t>
            </a:r>
          </a:p>
          <a:p>
            <a:pPr>
              <a:lnSpc>
                <a:spcPct val="80000"/>
              </a:lnSpc>
            </a:pPr>
            <a:endParaRPr lang="ru-RU" dirty="0"/>
          </a:p>
          <a:p>
            <a:pPr>
              <a:lnSpc>
                <a:spcPct val="80000"/>
              </a:lnSpc>
            </a:pPr>
            <a:r>
              <a:rPr lang="ru-RU" dirty="0"/>
              <a:t>профильтруйте свои подписки, отпишитесь от бесполезного контента, используйте </a:t>
            </a:r>
            <a:r>
              <a:rPr lang="ru-RU" dirty="0" err="1"/>
              <a:t>блокировщики</a:t>
            </a:r>
            <a:r>
              <a:rPr lang="ru-RU" dirty="0"/>
              <a:t> рекламы и отключите уведомления </a:t>
            </a:r>
            <a:br>
              <a:rPr lang="ru-RU" dirty="0"/>
            </a:br>
            <a:r>
              <a:rPr lang="ru-RU" dirty="0"/>
              <a:t>на телефоне</a:t>
            </a: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8424428" y="4227934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991969" y="188482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991969" y="23212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991969" y="277151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012192" y="32538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991969" y="3915638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1149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 rot="10800000">
            <a:off x="543731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31242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Прямоугольник 34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3526726" y="1419622"/>
            <a:ext cx="5184575" cy="344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600" dirty="0"/>
              <a:t>боты часто не имеют </a:t>
            </a:r>
            <a:r>
              <a:rPr lang="ru-RU" sz="1600" dirty="0" err="1"/>
              <a:t>аватара</a:t>
            </a:r>
            <a:r>
              <a:rPr lang="ru-RU" sz="1600" dirty="0"/>
              <a:t> или используют абстрактные изображения, фотографии знаменитостей или животных;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профили ботов обычно не содержат личных данных.</a:t>
            </a:r>
            <a:br>
              <a:rPr lang="ru-RU" sz="1600" dirty="0"/>
            </a:br>
            <a:r>
              <a:rPr lang="ru-RU" sz="1600" dirty="0"/>
              <a:t>В друзьях ботов часто встречаются </a:t>
            </a:r>
            <a:r>
              <a:rPr lang="ru-RU" sz="1600" dirty="0" err="1"/>
              <a:t>фейковые</a:t>
            </a:r>
            <a:r>
              <a:rPr lang="ru-RU" sz="1600" dirty="0"/>
              <a:t>, удаленные или заблокированные страницы;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боты активно комментируют, используя одинаковые формулировки, распространяют рекламу, спам и ложную информацию;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опечатки и орфографические ошибки мешают боту воспринимать текст корректно;</a:t>
            </a:r>
          </a:p>
          <a:p>
            <a:pPr>
              <a:lnSpc>
                <a:spcPct val="80000"/>
              </a:lnSpc>
            </a:pPr>
            <a:endParaRPr lang="ru-RU" sz="1600" dirty="0"/>
          </a:p>
          <a:p>
            <a:pPr>
              <a:lnSpc>
                <a:spcPct val="80000"/>
              </a:lnSpc>
            </a:pPr>
            <a:r>
              <a:rPr lang="ru-RU" sz="1600" dirty="0"/>
              <a:t>боты не реагируют на аббревиатуры, сокращения и не понимают эмоциональный или саркастический контекст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8820472" y="4191933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303704" y="375507"/>
            <a:ext cx="5652672" cy="82809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2517927" y="423767"/>
            <a:ext cx="59425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 РАСПОЗНАТЬ,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НАСТОЯЩИЙ ПЕРЕД ВАМИ ЧЕЛОВЕК ИЛИ БОТ: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312640" y="1431703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312640" y="2218687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312640" y="3020661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3308763" y="3834912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312640" y="4362280"/>
            <a:ext cx="217584" cy="19660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864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10270"/>
            <a:ext cx="9144001" cy="5153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46065" y="2502360"/>
            <a:ext cx="7651868" cy="2445654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971600" y="2631583"/>
            <a:ext cx="721982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Надо показывать реальную действительность. В конце концов это побеждает.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это на день, на два. А потом все это развеется. Поэтому не надо </a:t>
            </a:r>
            <a:r>
              <a:rPr lang="ru-RU" sz="19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фейков</a:t>
            </a:r>
            <a:r>
              <a:rPr lang="ru-RU" sz="19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Не надо давать ложную неправильную информацию. Надо делать все достойно, красиво, чтобы потом не оправдываться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496" y="1817405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0901" y="2085989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419934" y="1000464"/>
            <a:ext cx="296762" cy="113507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002236" y="4086536"/>
            <a:ext cx="702614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встрече с Государственным секретарем Совета Безопасности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А.Г.Вольфовичем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сентября 2022 г.</a:t>
            </a:r>
          </a:p>
        </p:txBody>
      </p:sp>
    </p:spTree>
    <p:extLst>
      <p:ext uri="{BB962C8B-B14F-4D97-AF65-F5344CB8AC3E}">
        <p14:creationId xmlns:p14="http://schemas.microsoft.com/office/powerpoint/2010/main" val="18996823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 bwMode="auto">
          <a:xfrm>
            <a:off x="0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7" descr="D:\Академия управления\фото1\YQR (1) список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65689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D:\Академия управления\фото1\YQR (1) мвд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81" y="1200189"/>
            <a:ext cx="230425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375507"/>
            <a:ext cx="7981668" cy="783667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706659" y="505730"/>
            <a:ext cx="3730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внимание!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367773" y="128568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6437341" y="4443958"/>
            <a:ext cx="2706659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6016" y="3350505"/>
            <a:ext cx="35894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500" i="1" dirty="0"/>
              <a:t>Республиканский список экстремистских материалов размещен на сайте Министерства информации Республики Беларусь mininform.gov.by</a:t>
            </a:r>
            <a:endParaRPr lang="ru-RU" sz="15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5274" y="3342954"/>
            <a:ext cx="4248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e-BY" sz="1500" i="1" dirty="0"/>
              <a:t>Информация Министерства внутренних дел Республики Беларусь </a:t>
            </a:r>
            <a:br>
              <a:rPr lang="be-BY" sz="1500" i="1" dirty="0"/>
            </a:br>
            <a:r>
              <a:rPr lang="be-BY" sz="1500" i="1" dirty="0"/>
              <a:t>по профилактике киберпреступлений </a:t>
            </a:r>
            <a:br>
              <a:rPr lang="be-BY" sz="1500" i="1" dirty="0"/>
            </a:br>
            <a:r>
              <a:rPr lang="be-BY" sz="1500" i="1" dirty="0"/>
              <a:t>(аудио-, видеоролики, инфографика, памятки)</a:t>
            </a:r>
            <a:endParaRPr lang="ru-RU" sz="1500" dirty="0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420" y="4568139"/>
            <a:ext cx="2083879" cy="4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Академия управления\фото1\график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3" r="4259"/>
          <a:stretch/>
        </p:blipFill>
        <p:spPr bwMode="auto">
          <a:xfrm>
            <a:off x="-1" y="0"/>
            <a:ext cx="9144001" cy="513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375507"/>
            <a:ext cx="4230216" cy="11161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456515"/>
            <a:ext cx="39604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Доступность Интернета 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белорусов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2067694"/>
            <a:ext cx="3672408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/>
              <a:t>Согласно «Глобальному инновационному индексу 2023», опубликованному Всемирной организацией интеллектуальной собственности,</a:t>
            </a:r>
            <a:r>
              <a:rPr lang="ru-RU" sz="1900" b="1" dirty="0"/>
              <a:t> Беларусь</a:t>
            </a:r>
            <a:r>
              <a:rPr lang="ru-RU" sz="1900" dirty="0"/>
              <a:t> </a:t>
            </a:r>
            <a:r>
              <a:rPr lang="ru-RU" sz="1900" b="1" dirty="0"/>
              <a:t>заняла</a:t>
            </a:r>
            <a:r>
              <a:rPr lang="ru-RU" sz="1900" dirty="0"/>
              <a:t> </a:t>
            </a:r>
            <a:r>
              <a:rPr lang="ru-RU" sz="1900" b="1" dirty="0"/>
              <a:t>22-е место среди 132-х </a:t>
            </a:r>
            <a:br>
              <a:rPr lang="ru-RU" sz="1900" b="1" dirty="0"/>
            </a:br>
            <a:r>
              <a:rPr lang="ru-RU" sz="1900" b="1" dirty="0"/>
              <a:t>государств по показателю «Доступ к ИКТ»</a:t>
            </a:r>
            <a:endParaRPr lang="ru-RU" sz="1900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365870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76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кадемия управления\фото1\график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" t="1764"/>
          <a:stretch/>
        </p:blipFill>
        <p:spPr bwMode="auto">
          <a:xfrm>
            <a:off x="0" y="0"/>
            <a:ext cx="9163389" cy="5154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5800" y="483518"/>
            <a:ext cx="2718048" cy="15762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11561" y="564526"/>
            <a:ext cx="24482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Белорусы </a:t>
            </a:r>
            <a:b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Сети</a:t>
            </a:r>
            <a:endParaRPr lang="ru-RU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2787774"/>
            <a:ext cx="38884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/>
              <a:t>по данным агентства </a:t>
            </a:r>
            <a:br>
              <a:rPr lang="ru-RU" i="1" dirty="0"/>
            </a:br>
            <a:r>
              <a:rPr lang="ru-RU" i="1" dirty="0" err="1"/>
              <a:t>We</a:t>
            </a:r>
            <a:r>
              <a:rPr lang="ru-RU" i="1" dirty="0"/>
              <a:t> </a:t>
            </a:r>
            <a:r>
              <a:rPr lang="ru-RU" i="1" dirty="0" err="1"/>
              <a:t>are</a:t>
            </a:r>
            <a:r>
              <a:rPr lang="ru-RU" i="1" dirty="0"/>
              <a:t> </a:t>
            </a:r>
            <a:r>
              <a:rPr lang="ru-RU" i="1" dirty="0" err="1"/>
              <a:t>Social</a:t>
            </a:r>
            <a:r>
              <a:rPr lang="ru-RU" i="1" dirty="0"/>
              <a:t>, в 2024 году проникновение Интернета в Беларуси составило 89,5%, России – 90,4%, Казахстане – 92,3%, Польше – 88,1%, Литве – 89%, Латвии – 92,9%, Украине – 79,2%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1926529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22932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682612" y="2904996"/>
            <a:ext cx="5461388" cy="1292662"/>
          </a:xfrm>
          <a:prstGeom prst="rect">
            <a:avLst/>
          </a:prstGeom>
          <a:solidFill>
            <a:srgbClr val="182C7F">
              <a:alpha val="75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32440" y="3097777"/>
            <a:ext cx="180020" cy="9070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057669" y="3032803"/>
            <a:ext cx="42780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Сегодня интернет-инфраструктура потребляет </a:t>
            </a:r>
            <a:r>
              <a:rPr lang="ru-RU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6%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12% производимого на Земле электричества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3808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"/>
          <a:stretch/>
        </p:blipFill>
        <p:spPr bwMode="auto">
          <a:xfrm>
            <a:off x="251520" y="0"/>
            <a:ext cx="8892480" cy="513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3131840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64083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361183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8820472" y="4189301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1059582"/>
            <a:ext cx="2664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середине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1980-х гг. человек получал за сутки информацию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объеме, эквивалентном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40–50 выпускам газет,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2010-е гг. «цифра» выросла </a:t>
            </a:r>
            <a:b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175 выпусков </a:t>
            </a:r>
          </a:p>
        </p:txBody>
      </p:sp>
    </p:spTree>
    <p:extLst>
      <p:ext uri="{BB962C8B-B14F-4D97-AF65-F5344CB8AC3E}">
        <p14:creationId xmlns:p14="http://schemas.microsoft.com/office/powerpoint/2010/main" val="1568533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Академия управления\фото1\_968e87bc-3777-4bc2-83a1-5681d242d11f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 bwMode="auto">
          <a:xfrm>
            <a:off x="0" y="0"/>
            <a:ext cx="916800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8172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 rot="5400000" flipH="1">
            <a:off x="909613" y="3154609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09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20538"/>
            <a:ext cx="9144001" cy="516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67944" y="727690"/>
            <a:ext cx="4752527" cy="3428236"/>
          </a:xfrm>
          <a:prstGeom prst="rect">
            <a:avLst/>
          </a:prstGeom>
          <a:solidFill>
            <a:srgbClr val="182C7F">
              <a:alpha val="80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211959" y="915566"/>
            <a:ext cx="4490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Никогда не требовал фильтровать информацию, создавая в СМИ «параллельные миры» всеобщего благоденствия и замалчивая острые темы. Мой подход вы знаете: люди должны видеть и знать правду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275856" y="6936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98695" y="1079222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3966" y="3147814"/>
            <a:ext cx="4536503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Президент Республики Беларусь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А.Г.Лукашенко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 мая 2024 г. на Форуме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медийного</a:t>
            </a:r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сообщества </a:t>
            </a:r>
          </a:p>
          <a:p>
            <a:r>
              <a:rPr lang="ru-RU" sz="15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15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г.Могилеве</a:t>
            </a:r>
            <a:endParaRPr lang="ru-RU" sz="15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9925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кадемия управления\фото1\_232bf44f-b16e-41c5-8417-62b35e98627b.jpe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1466" y="0"/>
            <a:ext cx="916546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-21467" y="2931791"/>
            <a:ext cx="7401779" cy="1656184"/>
          </a:xfrm>
          <a:prstGeom prst="rect">
            <a:avLst/>
          </a:prstGeom>
          <a:solidFill>
            <a:srgbClr val="182C7F">
              <a:alpha val="63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731354" y="3005539"/>
            <a:ext cx="700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ЗАПАДНЫХ ХОЗЯЕВ СЕТИ: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944" y="3627514"/>
            <a:ext cx="6629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запугать в мире всех, кто проводит либо собирается проводить независимую внешнюю политику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572" y="3104293"/>
            <a:ext cx="180020" cy="1292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10560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</TotalTime>
  <Words>926</Words>
  <Application>Microsoft Office PowerPoint</Application>
  <PresentationFormat>Экран (16:9)</PresentationFormat>
  <Paragraphs>124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2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Дерешева Юлия Ивановна</cp:lastModifiedBy>
  <cp:revision>104</cp:revision>
  <dcterms:created xsi:type="dcterms:W3CDTF">2024-07-24T10:48:12Z</dcterms:created>
  <dcterms:modified xsi:type="dcterms:W3CDTF">2024-08-02T05:16:36Z</dcterms:modified>
</cp:coreProperties>
</file>