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6" r:id="rId2"/>
    <p:sldId id="307" r:id="rId3"/>
    <p:sldId id="301" r:id="rId4"/>
    <p:sldId id="308" r:id="rId5"/>
    <p:sldId id="303" r:id="rId6"/>
    <p:sldId id="304" r:id="rId7"/>
    <p:sldId id="305" r:id="rId8"/>
    <p:sldId id="306" r:id="rId9"/>
    <p:sldId id="290" r:id="rId10"/>
    <p:sldId id="309" r:id="rId11"/>
    <p:sldId id="289" r:id="rId12"/>
    <p:sldId id="287" r:id="rId13"/>
    <p:sldId id="286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3F67"/>
    <a:srgbClr val="AB5243"/>
    <a:srgbClr val="0088EE"/>
    <a:srgbClr val="549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38" autoAdjust="0"/>
    <p:restoredTop sz="94713" autoAdjust="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3B1EC-803C-472C-95F7-E283335C30AD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BAB54-9B78-4EEF-8B42-BE22AB8C1D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68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A99-6CE8-44CF-8306-234C53601371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4AB5-47B8-4865-80D2-495E35515A1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A99-6CE8-44CF-8306-234C53601371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4AB5-47B8-4865-80D2-495E35515A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A99-6CE8-44CF-8306-234C53601371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4AB5-47B8-4865-80D2-495E35515A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A99-6CE8-44CF-8306-234C53601371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4AB5-47B8-4865-80D2-495E35515A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A99-6CE8-44CF-8306-234C53601371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234AB5-47B8-4865-80D2-495E35515A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A99-6CE8-44CF-8306-234C53601371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4AB5-47B8-4865-80D2-495E35515A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A99-6CE8-44CF-8306-234C53601371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4AB5-47B8-4865-80D2-495E35515A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A99-6CE8-44CF-8306-234C53601371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4AB5-47B8-4865-80D2-495E35515A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A99-6CE8-44CF-8306-234C53601371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4AB5-47B8-4865-80D2-495E35515A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A99-6CE8-44CF-8306-234C53601371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4AB5-47B8-4865-80D2-495E35515A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DA99-6CE8-44CF-8306-234C53601371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4AB5-47B8-4865-80D2-495E35515A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69DA99-6CE8-44CF-8306-234C53601371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234AB5-47B8-4865-80D2-495E35515A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9432"/>
            <a:ext cx="9144000" cy="6858000"/>
          </a:xfrm>
          <a:prstGeom prst="rect">
            <a:avLst/>
          </a:prstGeom>
        </p:spPr>
      </p:pic>
      <p:pic>
        <p:nvPicPr>
          <p:cNvPr id="5" name="Рисунок 4" descr="старый фон ни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4881"/>
            <a:ext cx="9144000" cy="493119"/>
          </a:xfrm>
          <a:prstGeom prst="rect">
            <a:avLst/>
          </a:prstGeom>
        </p:spPr>
      </p:pic>
      <p:pic>
        <p:nvPicPr>
          <p:cNvPr id="6" name="Picture 4" descr="D:\МОЯ РАБОТА\Почта\Ноябрь\9\22221699514695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708" y="5305880"/>
            <a:ext cx="974198" cy="10440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9532" y="191683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ru-RU" sz="4800" b="1" dirty="0" err="1" smtClean="0">
                <a:ln w="1143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Топовые</a:t>
            </a:r>
            <a:r>
              <a:rPr lang="ru-RU" sz="4800" b="1" dirty="0" smtClean="0">
                <a:ln w="1143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услуги </a:t>
            </a:r>
            <a:r>
              <a:rPr lang="ru-RU" sz="4800" b="1" dirty="0">
                <a:ln w="1143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800" b="1" dirty="0">
                <a:ln w="1143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РУП </a:t>
            </a:r>
            <a:r>
              <a:rPr lang="ru-RU" sz="4800" b="1" dirty="0">
                <a:ln w="1143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«Белпочта</a:t>
            </a:r>
            <a:r>
              <a:rPr lang="ru-RU" sz="4800" b="1" dirty="0" smtClean="0">
                <a:ln w="1143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», о которых нужно узнать больше</a:t>
            </a:r>
            <a:endParaRPr lang="ru-RU" sz="4800" b="1" dirty="0">
              <a:ln w="1143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флаг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432" y="-9103"/>
            <a:ext cx="2743886" cy="151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9432"/>
            <a:ext cx="9144000" cy="6858000"/>
          </a:xfrm>
          <a:prstGeom prst="rect">
            <a:avLst/>
          </a:prstGeom>
        </p:spPr>
      </p:pic>
      <p:pic>
        <p:nvPicPr>
          <p:cNvPr id="5" name="Рисунок 4" descr="старый фон ни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4881"/>
            <a:ext cx="9144000" cy="493119"/>
          </a:xfrm>
          <a:prstGeom prst="rect">
            <a:avLst/>
          </a:prstGeom>
        </p:spPr>
      </p:pic>
      <p:pic>
        <p:nvPicPr>
          <p:cNvPr id="8" name="Picture 4" descr="D:\МОЯ РАБОТА\Почта\Ноябрь\9\22221699514695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708" y="5305880"/>
            <a:ext cx="974198" cy="1044003"/>
          </a:xfrm>
          <a:prstGeom prst="rect">
            <a:avLst/>
          </a:prstGeom>
          <a:noFill/>
        </p:spPr>
      </p:pic>
      <p:pic>
        <p:nvPicPr>
          <p:cNvPr id="4098" name="Picture 2" descr="C:\Users\maksimenkoia\Desktop\НПЭС\НПЭС 06.05.2022_0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6" y="116632"/>
            <a:ext cx="8841287" cy="497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9432"/>
            <a:ext cx="9144000" cy="6858000"/>
          </a:xfrm>
          <a:prstGeom prst="rect">
            <a:avLst/>
          </a:prstGeom>
        </p:spPr>
      </p:pic>
      <p:pic>
        <p:nvPicPr>
          <p:cNvPr id="5" name="Рисунок 4" descr="старый фон ни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4881"/>
            <a:ext cx="9144000" cy="493119"/>
          </a:xfrm>
          <a:prstGeom prst="rect">
            <a:avLst/>
          </a:prstGeom>
        </p:spPr>
      </p:pic>
      <p:pic>
        <p:nvPicPr>
          <p:cNvPr id="8" name="Picture 4" descr="D:\МОЯ РАБОТА\Почта\Ноябрь\9\22221699514695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708" y="5305880"/>
            <a:ext cx="974198" cy="1044003"/>
          </a:xfrm>
          <a:prstGeom prst="rect">
            <a:avLst/>
          </a:prstGeom>
          <a:noFill/>
        </p:spPr>
      </p:pic>
      <p:pic>
        <p:nvPicPr>
          <p:cNvPr id="5122" name="Picture 2" descr="C:\Users\maksimenkoia\Desktop\НПЭС\НПЭС 06.05.2022_0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8843394" cy="497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9432"/>
            <a:ext cx="9144000" cy="6858000"/>
          </a:xfrm>
          <a:prstGeom prst="rect">
            <a:avLst/>
          </a:prstGeom>
        </p:spPr>
      </p:pic>
      <p:pic>
        <p:nvPicPr>
          <p:cNvPr id="5" name="Рисунок 4" descr="старый фон ни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4881"/>
            <a:ext cx="9144000" cy="493119"/>
          </a:xfrm>
          <a:prstGeom prst="rect">
            <a:avLst/>
          </a:prstGeom>
        </p:spPr>
      </p:pic>
      <p:pic>
        <p:nvPicPr>
          <p:cNvPr id="7" name="Picture 4" descr="D:\МОЯ РАБОТА\Почта\Ноябрь\9\22221699514695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708" y="5305880"/>
            <a:ext cx="974198" cy="1044003"/>
          </a:xfrm>
          <a:prstGeom prst="rect">
            <a:avLst/>
          </a:prstGeom>
          <a:noFill/>
        </p:spPr>
      </p:pic>
      <p:pic>
        <p:nvPicPr>
          <p:cNvPr id="8" name="Picture 2" descr="C:\Users\kukankov_as\Desktop\Ежедневно\Ноябрь\9\оплата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16632"/>
            <a:ext cx="8061820" cy="5023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9432"/>
            <a:ext cx="9144000" cy="6858000"/>
          </a:xfrm>
          <a:prstGeom prst="rect">
            <a:avLst/>
          </a:prstGeom>
        </p:spPr>
      </p:pic>
      <p:pic>
        <p:nvPicPr>
          <p:cNvPr id="5" name="Рисунок 4" descr="старый фон ни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4881"/>
            <a:ext cx="9144000" cy="493119"/>
          </a:xfrm>
          <a:prstGeom prst="rect">
            <a:avLst/>
          </a:prstGeom>
        </p:spPr>
      </p:pic>
      <p:pic>
        <p:nvPicPr>
          <p:cNvPr id="8" name="Picture 4" descr="D:\МОЯ РАБОТА\Почта\Ноябрь\9\22221699514695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708" y="5305880"/>
            <a:ext cx="974198" cy="1044003"/>
          </a:xfrm>
          <a:prstGeom prst="rect">
            <a:avLst/>
          </a:prstGeom>
          <a:noFill/>
        </p:spPr>
      </p:pic>
      <p:pic>
        <p:nvPicPr>
          <p:cNvPr id="6146" name="Picture 2" descr="C:\Users\maksimenkoia\Desktop\НПЭС\НПЭС 06.05.2022_0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79" y="150912"/>
            <a:ext cx="870496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943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208" y="-14808"/>
            <a:ext cx="8229600" cy="23042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Присоединяйтесь к нашим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телеграм-каналам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000" dirty="0"/>
          </a:p>
        </p:txBody>
      </p:sp>
      <p:pic>
        <p:nvPicPr>
          <p:cNvPr id="5" name="Рисунок 4" descr="старый фон ни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4881"/>
            <a:ext cx="9144000" cy="493119"/>
          </a:xfrm>
          <a:prstGeom prst="rect">
            <a:avLst/>
          </a:prstGeom>
        </p:spPr>
      </p:pic>
      <p:pic>
        <p:nvPicPr>
          <p:cNvPr id="2051" name="Picture 3" descr="D:\МОЯ РАБОТА\Почта\Ноябрь\9\1111699514695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6356" y="2060224"/>
            <a:ext cx="2833601" cy="3033074"/>
          </a:xfrm>
          <a:prstGeom prst="rect">
            <a:avLst/>
          </a:prstGeom>
          <a:noFill/>
        </p:spPr>
      </p:pic>
      <p:pic>
        <p:nvPicPr>
          <p:cNvPr id="2052" name="Picture 4" descr="D:\МОЯ РАБОТА\Почта\Ноябрь\9\222216995146955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552" y="2060223"/>
            <a:ext cx="2830276" cy="3033075"/>
          </a:xfrm>
          <a:prstGeom prst="rect">
            <a:avLst/>
          </a:prstGeom>
          <a:noFill/>
        </p:spPr>
      </p:pic>
      <p:sp>
        <p:nvSpPr>
          <p:cNvPr id="13" name="Текст 5"/>
          <p:cNvSpPr txBox="1">
            <a:spLocks/>
          </p:cNvSpPr>
          <p:nvPr/>
        </p:nvSpPr>
        <p:spPr>
          <a:xfrm>
            <a:off x="5241697" y="1268760"/>
            <a:ext cx="3456384" cy="2592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cap="all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РУП «Белпочта»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5772" y="1268760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Могилевский филиал РУП «Белпочта»</a:t>
            </a:r>
            <a:endParaRPr lang="ru-RU" dirty="0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5240813"/>
            <a:ext cx="83529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/>
              <a:t>Официальный сайт РУП «Белпочта» </a:t>
            </a:r>
            <a:r>
              <a:rPr lang="en-US" sz="2600" b="1" u="sng" dirty="0" smtClean="0"/>
              <a:t>www</a:t>
            </a:r>
            <a:r>
              <a:rPr lang="ru-RU" sz="2600" b="1" u="sng" dirty="0" smtClean="0"/>
              <a:t>.</a:t>
            </a:r>
            <a:r>
              <a:rPr lang="en-US" sz="2600" b="1" u="sng" dirty="0" smtClean="0"/>
              <a:t>belpost</a:t>
            </a:r>
            <a:r>
              <a:rPr lang="ru-RU" sz="2600" b="1" u="sng" dirty="0" smtClean="0"/>
              <a:t>.</a:t>
            </a:r>
            <a:r>
              <a:rPr lang="en-US" sz="2600" b="1" u="sng" dirty="0" smtClean="0"/>
              <a:t>by</a:t>
            </a:r>
            <a:endParaRPr lang="ru-RU" sz="2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5733256"/>
            <a:ext cx="8208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93119"/>
            <a:ext cx="9144000" cy="6858000"/>
          </a:xfrm>
          <a:prstGeom prst="rect">
            <a:avLst/>
          </a:prstGeom>
        </p:spPr>
      </p:pic>
      <p:pic>
        <p:nvPicPr>
          <p:cNvPr id="5" name="Рисунок 4" descr="старый фон ни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4881"/>
            <a:ext cx="9144000" cy="493119"/>
          </a:xfrm>
          <a:prstGeom prst="rect">
            <a:avLst/>
          </a:prstGeom>
        </p:spPr>
      </p:pic>
      <p:pic>
        <p:nvPicPr>
          <p:cNvPr id="6" name="Picture 4" descr="D:\МОЯ РАБОТА\Почта\Ноябрь\9\22221699514695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708" y="5305880"/>
            <a:ext cx="974198" cy="104400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335163" y="1268760"/>
            <a:ext cx="6408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улучшенный </a:t>
            </a:r>
            <a:r>
              <a:rPr lang="ru-RU" dirty="0">
                <a:solidFill>
                  <a:schemeClr val="bg1"/>
                </a:solidFill>
              </a:rPr>
              <a:t>интерфейс, который делает использование приложения еще более удобным и интуитивно понятным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отслеживание </a:t>
            </a:r>
            <a:r>
              <a:rPr lang="ru-RU" dirty="0">
                <a:solidFill>
                  <a:schemeClr val="bg1"/>
                </a:solidFill>
              </a:rPr>
              <a:t>статуса доставки почтовых отправлений в режиме реального времени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возможность online оформления почтовых отправлений;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управление балансом электронного лицевого счета для юридических лиц.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Скачайте </a:t>
            </a:r>
            <a:r>
              <a:rPr lang="ru-RU" dirty="0">
                <a:solidFill>
                  <a:schemeClr val="bg1"/>
                </a:solidFill>
              </a:rPr>
              <a:t>приложение прямо сейчас и оцените все его преимущества! Уже доступно в </a:t>
            </a:r>
            <a:r>
              <a:rPr lang="ru-RU" dirty="0" err="1">
                <a:solidFill>
                  <a:schemeClr val="bg1"/>
                </a:solidFill>
              </a:rPr>
              <a:t>App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Store</a:t>
            </a:r>
            <a:r>
              <a:rPr lang="ru-RU" dirty="0">
                <a:solidFill>
                  <a:schemeClr val="bg1"/>
                </a:solidFill>
              </a:rPr>
              <a:t> и </a:t>
            </a:r>
            <a:r>
              <a:rPr lang="ru-RU" dirty="0" err="1">
                <a:solidFill>
                  <a:schemeClr val="bg1"/>
                </a:solidFill>
              </a:rPr>
              <a:t>Google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Play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 descr="C:\Users\maksimenkoia\Desktop\Screenshot_2024-03-14-10-17-18-982_by.naveksoft.belpo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36" y="1498074"/>
            <a:ext cx="2088889" cy="46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1484" y="-99392"/>
            <a:ext cx="84123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оператор почтовой связи "Белпочта" запустил обновленное мобильное приложение с новыми функциональными возможностями.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основных изменений в новой версии приложения:</a:t>
            </a:r>
          </a:p>
        </p:txBody>
      </p:sp>
    </p:spTree>
    <p:extLst>
      <p:ext uri="{BB962C8B-B14F-4D97-AF65-F5344CB8AC3E}">
        <p14:creationId xmlns:p14="http://schemas.microsoft.com/office/powerpoint/2010/main" val="38863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93119"/>
            <a:ext cx="9144000" cy="6858000"/>
          </a:xfrm>
          <a:prstGeom prst="rect">
            <a:avLst/>
          </a:prstGeom>
        </p:spPr>
      </p:pic>
      <p:pic>
        <p:nvPicPr>
          <p:cNvPr id="5" name="Рисунок 4" descr="старый фон ни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4881"/>
            <a:ext cx="9144000" cy="493119"/>
          </a:xfrm>
          <a:prstGeom prst="rect">
            <a:avLst/>
          </a:prstGeom>
        </p:spPr>
      </p:pic>
      <p:pic>
        <p:nvPicPr>
          <p:cNvPr id="6" name="Picture 4" descr="D:\МОЯ РАБОТА\Почта\Ноябрь\9\22221699514695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708" y="5305880"/>
            <a:ext cx="974198" cy="1044003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20" y="116632"/>
            <a:ext cx="8750757" cy="492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7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93119"/>
            <a:ext cx="9144000" cy="6858000"/>
          </a:xfrm>
          <a:prstGeom prst="rect">
            <a:avLst/>
          </a:prstGeom>
        </p:spPr>
      </p:pic>
      <p:pic>
        <p:nvPicPr>
          <p:cNvPr id="5" name="Рисунок 4" descr="старый фон ни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4881"/>
            <a:ext cx="9144000" cy="493119"/>
          </a:xfrm>
          <a:prstGeom prst="rect">
            <a:avLst/>
          </a:prstGeom>
        </p:spPr>
      </p:pic>
      <p:pic>
        <p:nvPicPr>
          <p:cNvPr id="6" name="Picture 4" descr="D:\МОЯ РАБОТА\Почта\Ноябрь\9\22221699514695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708" y="5305880"/>
            <a:ext cx="974198" cy="104400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7979" y="425131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Уже сегодня вы можете оформить в личном кабинете на сайте belpost.by партию почтовых отправлений (от 10 и более штук), тем самым сэкономить время для последующей их отправки в объекте почтовой связи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Как </a:t>
            </a:r>
            <a:r>
              <a:rPr lang="ru-RU" b="1" dirty="0">
                <a:solidFill>
                  <a:schemeClr val="bg1"/>
                </a:solidFill>
              </a:rPr>
              <a:t>отправить партию почтовых отправлений?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зарегистрируйтесь в личном кабинете на belpost.by, создайте партию почтовых отправлений в разделе «</a:t>
            </a:r>
            <a:r>
              <a:rPr lang="ru-RU" dirty="0" err="1">
                <a:solidFill>
                  <a:schemeClr val="bg1"/>
                </a:solidFill>
              </a:rPr>
              <a:t>Партионные</a:t>
            </a:r>
            <a:r>
              <a:rPr lang="ru-RU" dirty="0">
                <a:solidFill>
                  <a:schemeClr val="bg1"/>
                </a:solidFill>
              </a:rPr>
              <a:t> отправления» и заполните информацию о почтовых отправлениях (после завершения появится уведомление с номером партии</a:t>
            </a:r>
            <a:r>
              <a:rPr lang="ru-RU" dirty="0" smtClean="0">
                <a:solidFill>
                  <a:schemeClr val="bg1"/>
                </a:solidFill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упакуйте почтовое отправление в соответствии с рекомендациями, распечатайте и наклейте адресный ярлык сверху упаковки, по центру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придя в объект почтовой связи, сообщите работнику, что оформляли </a:t>
            </a:r>
            <a:r>
              <a:rPr lang="ru-RU" dirty="0" err="1">
                <a:solidFill>
                  <a:schemeClr val="bg1"/>
                </a:solidFill>
              </a:rPr>
              <a:t>партионные</a:t>
            </a:r>
            <a:r>
              <a:rPr lang="ru-RU" dirty="0">
                <a:solidFill>
                  <a:schemeClr val="bg1"/>
                </a:solidFill>
              </a:rPr>
              <a:t> почтовые отправления online в личном кабинете, номер партии почтовых отправлений и УНП.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разделе «</a:t>
            </a:r>
            <a:r>
              <a:rPr lang="ru-RU" dirty="0" err="1">
                <a:solidFill>
                  <a:schemeClr val="bg1"/>
                </a:solidFill>
              </a:rPr>
              <a:t>Партионные</a:t>
            </a:r>
            <a:r>
              <a:rPr lang="ru-RU" dirty="0">
                <a:solidFill>
                  <a:schemeClr val="bg1"/>
                </a:solidFill>
              </a:rPr>
              <a:t> отправления» вы заблаговременно можете сформировать расписку (согласно заключенного договора), по которой почтовые отправления передаются работнику «</a:t>
            </a:r>
            <a:r>
              <a:rPr lang="ru-RU" dirty="0" err="1">
                <a:solidFill>
                  <a:schemeClr val="bg1"/>
                </a:solidFill>
              </a:rPr>
              <a:t>Белпочты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Подробности на сайте BELPOST.BY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0"/>
            <a:ext cx="8450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Функциональные возможности сервиса «Online оформление почтовых отправлений» для юридических лиц и индивидуальных предпринимателей.</a:t>
            </a:r>
          </a:p>
        </p:txBody>
      </p:sp>
    </p:spTree>
    <p:extLst>
      <p:ext uri="{BB962C8B-B14F-4D97-AF65-F5344CB8AC3E}">
        <p14:creationId xmlns:p14="http://schemas.microsoft.com/office/powerpoint/2010/main" val="3755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93119"/>
            <a:ext cx="9144000" cy="6858000"/>
          </a:xfrm>
          <a:prstGeom prst="rect">
            <a:avLst/>
          </a:prstGeom>
        </p:spPr>
      </p:pic>
      <p:pic>
        <p:nvPicPr>
          <p:cNvPr id="5" name="Рисунок 4" descr="старый фон ни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4881"/>
            <a:ext cx="9144000" cy="493119"/>
          </a:xfrm>
          <a:prstGeom prst="rect">
            <a:avLst/>
          </a:prstGeom>
        </p:spPr>
      </p:pic>
      <p:pic>
        <p:nvPicPr>
          <p:cNvPr id="6" name="Picture 4" descr="D:\МОЯ РАБОТА\Почта\Ноябрь\9\22221699514695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708" y="5305880"/>
            <a:ext cx="974198" cy="104400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3852" y="332656"/>
            <a:ext cx="8404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EMS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представляет собой услуги экспресс-почты – это быстрая и надежная доставка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писем,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документов,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товаров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только по Беларуси, но и по всему миру. Отметим, что ваше отправление будет приоритетным.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C:\Users\kukankov_as\Desktop\Постоянно пользуюсь\Картнки\Ris_39_konvert_ems_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7724" y="2327953"/>
            <a:ext cx="4968552" cy="2818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13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93119"/>
            <a:ext cx="9144000" cy="6858000"/>
          </a:xfrm>
          <a:prstGeom prst="rect">
            <a:avLst/>
          </a:prstGeom>
        </p:spPr>
      </p:pic>
      <p:pic>
        <p:nvPicPr>
          <p:cNvPr id="5" name="Рисунок 4" descr="старый фон ни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4881"/>
            <a:ext cx="9144000" cy="493119"/>
          </a:xfrm>
          <a:prstGeom prst="rect">
            <a:avLst/>
          </a:prstGeom>
        </p:spPr>
      </p:pic>
      <p:pic>
        <p:nvPicPr>
          <p:cNvPr id="6" name="Picture 4" descr="D:\МОЯ РАБОТА\Почта\Ноябрь\9\22221699514695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708" y="5305880"/>
            <a:ext cx="974198" cy="104400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3852" y="332656"/>
            <a:ext cx="84046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Преимущества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EMS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доставки по РБ: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доставка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следующий рабочий день в указанное время;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приемлемые тарифы;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объявленная ценность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(документы или товары)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наложенный платеж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(только товарное вложение)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отметка «Осторожно»;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уведомление отправителя о получении: e-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 почте,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sms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iber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доставка физическому лицу по месту работы;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оплата пересылки получателем.</a:t>
            </a:r>
          </a:p>
        </p:txBody>
      </p:sp>
    </p:spTree>
    <p:extLst>
      <p:ext uri="{BB962C8B-B14F-4D97-AF65-F5344CB8AC3E}">
        <p14:creationId xmlns:p14="http://schemas.microsoft.com/office/powerpoint/2010/main" val="20171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93119"/>
            <a:ext cx="9144000" cy="6858000"/>
          </a:xfrm>
          <a:prstGeom prst="rect">
            <a:avLst/>
          </a:prstGeom>
        </p:spPr>
      </p:pic>
      <p:pic>
        <p:nvPicPr>
          <p:cNvPr id="5" name="Рисунок 4" descr="старый фон ни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4881"/>
            <a:ext cx="9144000" cy="493119"/>
          </a:xfrm>
          <a:prstGeom prst="rect">
            <a:avLst/>
          </a:prstGeom>
        </p:spPr>
      </p:pic>
      <p:pic>
        <p:nvPicPr>
          <p:cNvPr id="6" name="Picture 4" descr="D:\МОЯ РАБОТА\Почта\Ноябрь\9\22221699514695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708" y="5305880"/>
            <a:ext cx="974198" cy="104400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840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Почтовый курьер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очтовый курье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1844824"/>
            <a:ext cx="625440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93119"/>
            <a:ext cx="9144000" cy="6858000"/>
          </a:xfrm>
          <a:prstGeom prst="rect">
            <a:avLst/>
          </a:prstGeom>
        </p:spPr>
      </p:pic>
      <p:pic>
        <p:nvPicPr>
          <p:cNvPr id="5" name="Рисунок 4" descr="старый фон ни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4881"/>
            <a:ext cx="9144000" cy="493119"/>
          </a:xfrm>
          <a:prstGeom prst="rect">
            <a:avLst/>
          </a:prstGeom>
        </p:spPr>
      </p:pic>
      <p:pic>
        <p:nvPicPr>
          <p:cNvPr id="6" name="Picture 4" descr="D:\МОЯ РАБОТА\Почта\Ноябрь\9\22221699514695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708" y="5305880"/>
            <a:ext cx="974198" cy="104400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9400" y="0"/>
            <a:ext cx="840461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Почтовый курьер –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доставим письма, документы и посылки прямо домой или офис (но не более 30 кг)</a:t>
            </a: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</a:endParaRPr>
          </a:p>
          <a:p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Виды почтового курьера:</a:t>
            </a:r>
          </a:p>
          <a:p>
            <a:pPr marL="530352" indent="-45720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Разовые выезды :</a:t>
            </a:r>
          </a:p>
          <a:p>
            <a:pPr marL="792900" indent="-34290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Эконом</a:t>
            </a:r>
            <a:r>
              <a:rPr lang="ru-RU" dirty="0" smtClean="0">
                <a:solidFill>
                  <a:schemeClr val="bg1"/>
                </a:solidFill>
              </a:rPr>
              <a:t> – выезд автомобиля в течении дня , следующего за днем приема заявки (стоимость 5,64 руб. с НДС);</a:t>
            </a:r>
          </a:p>
          <a:p>
            <a:pPr marL="792900" indent="-342900">
              <a:buFont typeface="Wingdings" pitchFamily="2" charset="2"/>
              <a:buChar char="ü"/>
            </a:pPr>
            <a:r>
              <a:rPr lang="ru-RU" b="1" dirty="0" err="1" smtClean="0">
                <a:solidFill>
                  <a:schemeClr val="bg1"/>
                </a:solidFill>
              </a:rPr>
              <a:t>Оптима</a:t>
            </a:r>
            <a:r>
              <a:rPr lang="ru-RU" b="1" dirty="0" smtClean="0">
                <a:solidFill>
                  <a:schemeClr val="bg1"/>
                </a:solidFill>
              </a:rPr>
              <a:t> -</a:t>
            </a:r>
            <a:r>
              <a:rPr lang="ru-RU" dirty="0" smtClean="0">
                <a:solidFill>
                  <a:schemeClr val="bg1"/>
                </a:solidFill>
              </a:rPr>
              <a:t> выезд автомобиля в течении дня при приеме заявки до 12.00 (стоимость 8,40 руб. с НДС);</a:t>
            </a:r>
          </a:p>
          <a:p>
            <a:pPr marL="792900" indent="-342900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Элит</a:t>
            </a:r>
            <a:r>
              <a:rPr lang="ru-RU" dirty="0" smtClean="0">
                <a:solidFill>
                  <a:schemeClr val="bg1"/>
                </a:solidFill>
              </a:rPr>
              <a:t> - выезд автомобиля в указанное время в день приема заявки (стоимость 20,04 руб. с НДС);.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416052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По определенным дням в определенное время;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416052" indent="-34290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Абонемент «Почтовый курьер» (стоимость 114,0 руб. с НДС). </a:t>
            </a:r>
          </a:p>
          <a:p>
            <a:pPr marL="416052" indent="-342900"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Оформить заявку Вы можете:</a:t>
            </a:r>
          </a:p>
          <a:p>
            <a:pPr marL="450000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с помощью мобильного приложения РУП «Белпочта»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;</a:t>
            </a:r>
          </a:p>
          <a:p>
            <a:pPr marL="450000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на сайте </a:t>
            </a:r>
            <a:r>
              <a:rPr lang="en-US" u="sng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www.belpost.by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;</a:t>
            </a:r>
          </a:p>
          <a:p>
            <a:pPr marL="450000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по телефону или контакт - центр 154.</a:t>
            </a:r>
          </a:p>
          <a:p>
            <a:pPr marL="416052" indent="-342900">
              <a:buFont typeface="Wingdings" pitchFamily="2" charset="2"/>
              <a:buChar char="Ø"/>
            </a:pP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157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59432"/>
            <a:ext cx="9144000" cy="6858000"/>
          </a:xfrm>
          <a:prstGeom prst="rect">
            <a:avLst/>
          </a:prstGeom>
        </p:spPr>
      </p:pic>
      <p:pic>
        <p:nvPicPr>
          <p:cNvPr id="5" name="Рисунок 4" descr="старый фон ни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4881"/>
            <a:ext cx="9144000" cy="493119"/>
          </a:xfrm>
          <a:prstGeom prst="rect">
            <a:avLst/>
          </a:prstGeom>
        </p:spPr>
      </p:pic>
      <p:pic>
        <p:nvPicPr>
          <p:cNvPr id="8" name="Picture 4" descr="D:\МОЯ РАБОТА\Почта\Ноябрь\9\22221699514695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708" y="5305880"/>
            <a:ext cx="974198" cy="1044003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68" y="188640"/>
            <a:ext cx="8840664" cy="4973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2276</TotalTime>
  <Words>469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Присоединяйтесь к нашим  телеграм-каналам 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kukankov_as</dc:creator>
  <cp:lastModifiedBy>Максименко Ирина Александровна</cp:lastModifiedBy>
  <cp:revision>228</cp:revision>
  <dcterms:created xsi:type="dcterms:W3CDTF">2023-08-23T11:41:36Z</dcterms:created>
  <dcterms:modified xsi:type="dcterms:W3CDTF">2024-03-14T07:53:26Z</dcterms:modified>
</cp:coreProperties>
</file>