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90" r:id="rId14"/>
    <p:sldId id="291" r:id="rId15"/>
    <p:sldId id="292" r:id="rId16"/>
    <p:sldId id="293" r:id="rId17"/>
    <p:sldId id="289" r:id="rId18"/>
    <p:sldId id="295" r:id="rId19"/>
    <p:sldId id="296" r:id="rId20"/>
    <p:sldId id="297" r:id="rId21"/>
    <p:sldId id="298" r:id="rId22"/>
    <p:sldId id="299" r:id="rId23"/>
    <p:sldId id="300" r:id="rId24"/>
    <p:sldId id="301" r:id="rId25"/>
    <p:sldId id="268" r:id="rId26"/>
    <p:sldId id="269" r:id="rId27"/>
    <p:sldId id="270" r:id="rId28"/>
    <p:sldId id="272" r:id="rId29"/>
    <p:sldId id="302" r:id="rId30"/>
    <p:sldId id="303"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4660"/>
  </p:normalViewPr>
  <p:slideViewPr>
    <p:cSldViewPr snapToGrid="0">
      <p:cViewPr varScale="1">
        <p:scale>
          <a:sx n="81" d="100"/>
          <a:sy n="81" d="100"/>
        </p:scale>
        <p:origin x="9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8C410-812B-4E90-913D-C2CAB2D6ACE2}" type="datetimeFigureOut">
              <a:rPr lang="ru-RU" smtClean="0"/>
              <a:t>16.05.2023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F4481-2865-487F-B382-84BDA1026FD2}" type="slidenum">
              <a:rPr lang="ru-RU" smtClean="0"/>
              <a:t>‹#›</a:t>
            </a:fld>
            <a:endParaRPr lang="ru-RU"/>
          </a:p>
        </p:txBody>
      </p:sp>
    </p:spTree>
    <p:extLst>
      <p:ext uri="{BB962C8B-B14F-4D97-AF65-F5344CB8AC3E}">
        <p14:creationId xmlns:p14="http://schemas.microsoft.com/office/powerpoint/2010/main" val="313621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7</a:t>
            </a:fld>
            <a:endParaRPr lang="ru-RU"/>
          </a:p>
        </p:txBody>
      </p:sp>
    </p:spTree>
    <p:extLst>
      <p:ext uri="{BB962C8B-B14F-4D97-AF65-F5344CB8AC3E}">
        <p14:creationId xmlns:p14="http://schemas.microsoft.com/office/powerpoint/2010/main" val="211251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16</a:t>
            </a:fld>
            <a:endParaRPr lang="ru-RU"/>
          </a:p>
        </p:txBody>
      </p:sp>
    </p:spTree>
    <p:extLst>
      <p:ext uri="{BB962C8B-B14F-4D97-AF65-F5344CB8AC3E}">
        <p14:creationId xmlns:p14="http://schemas.microsoft.com/office/powerpoint/2010/main" val="228418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17</a:t>
            </a:fld>
            <a:endParaRPr lang="ru-RU"/>
          </a:p>
        </p:txBody>
      </p:sp>
    </p:spTree>
    <p:extLst>
      <p:ext uri="{BB962C8B-B14F-4D97-AF65-F5344CB8AC3E}">
        <p14:creationId xmlns:p14="http://schemas.microsoft.com/office/powerpoint/2010/main" val="84456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18</a:t>
            </a:fld>
            <a:endParaRPr lang="ru-RU"/>
          </a:p>
        </p:txBody>
      </p:sp>
    </p:spTree>
    <p:extLst>
      <p:ext uri="{BB962C8B-B14F-4D97-AF65-F5344CB8AC3E}">
        <p14:creationId xmlns:p14="http://schemas.microsoft.com/office/powerpoint/2010/main" val="4281113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19</a:t>
            </a:fld>
            <a:endParaRPr lang="ru-RU"/>
          </a:p>
        </p:txBody>
      </p:sp>
    </p:spTree>
    <p:extLst>
      <p:ext uri="{BB962C8B-B14F-4D97-AF65-F5344CB8AC3E}">
        <p14:creationId xmlns:p14="http://schemas.microsoft.com/office/powerpoint/2010/main" val="37336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20</a:t>
            </a:fld>
            <a:endParaRPr lang="ru-RU"/>
          </a:p>
        </p:txBody>
      </p:sp>
    </p:spTree>
    <p:extLst>
      <p:ext uri="{BB962C8B-B14F-4D97-AF65-F5344CB8AC3E}">
        <p14:creationId xmlns:p14="http://schemas.microsoft.com/office/powerpoint/2010/main" val="35044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21</a:t>
            </a:fld>
            <a:endParaRPr lang="ru-RU"/>
          </a:p>
        </p:txBody>
      </p:sp>
    </p:spTree>
    <p:extLst>
      <p:ext uri="{BB962C8B-B14F-4D97-AF65-F5344CB8AC3E}">
        <p14:creationId xmlns:p14="http://schemas.microsoft.com/office/powerpoint/2010/main" val="409698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22</a:t>
            </a:fld>
            <a:endParaRPr lang="ru-RU"/>
          </a:p>
        </p:txBody>
      </p:sp>
    </p:spTree>
    <p:extLst>
      <p:ext uri="{BB962C8B-B14F-4D97-AF65-F5344CB8AC3E}">
        <p14:creationId xmlns:p14="http://schemas.microsoft.com/office/powerpoint/2010/main" val="3494203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23</a:t>
            </a:fld>
            <a:endParaRPr lang="ru-RU"/>
          </a:p>
        </p:txBody>
      </p:sp>
    </p:spTree>
    <p:extLst>
      <p:ext uri="{BB962C8B-B14F-4D97-AF65-F5344CB8AC3E}">
        <p14:creationId xmlns:p14="http://schemas.microsoft.com/office/powerpoint/2010/main" val="72115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24</a:t>
            </a:fld>
            <a:endParaRPr lang="ru-RU"/>
          </a:p>
        </p:txBody>
      </p:sp>
    </p:spTree>
    <p:extLst>
      <p:ext uri="{BB962C8B-B14F-4D97-AF65-F5344CB8AC3E}">
        <p14:creationId xmlns:p14="http://schemas.microsoft.com/office/powerpoint/2010/main" val="2855228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25</a:t>
            </a:fld>
            <a:endParaRPr lang="ru-RU"/>
          </a:p>
        </p:txBody>
      </p:sp>
    </p:spTree>
    <p:extLst>
      <p:ext uri="{BB962C8B-B14F-4D97-AF65-F5344CB8AC3E}">
        <p14:creationId xmlns:p14="http://schemas.microsoft.com/office/powerpoint/2010/main" val="400980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8</a:t>
            </a:fld>
            <a:endParaRPr lang="ru-RU"/>
          </a:p>
        </p:txBody>
      </p:sp>
    </p:spTree>
    <p:extLst>
      <p:ext uri="{BB962C8B-B14F-4D97-AF65-F5344CB8AC3E}">
        <p14:creationId xmlns:p14="http://schemas.microsoft.com/office/powerpoint/2010/main" val="2381295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26</a:t>
            </a:fld>
            <a:endParaRPr lang="ru-RU"/>
          </a:p>
        </p:txBody>
      </p:sp>
    </p:spTree>
    <p:extLst>
      <p:ext uri="{BB962C8B-B14F-4D97-AF65-F5344CB8AC3E}">
        <p14:creationId xmlns:p14="http://schemas.microsoft.com/office/powerpoint/2010/main" val="2429791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27</a:t>
            </a:fld>
            <a:endParaRPr lang="ru-RU"/>
          </a:p>
        </p:txBody>
      </p:sp>
    </p:spTree>
    <p:extLst>
      <p:ext uri="{BB962C8B-B14F-4D97-AF65-F5344CB8AC3E}">
        <p14:creationId xmlns:p14="http://schemas.microsoft.com/office/powerpoint/2010/main" val="2826328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28</a:t>
            </a:fld>
            <a:endParaRPr lang="ru-RU"/>
          </a:p>
        </p:txBody>
      </p:sp>
    </p:spTree>
    <p:extLst>
      <p:ext uri="{BB962C8B-B14F-4D97-AF65-F5344CB8AC3E}">
        <p14:creationId xmlns:p14="http://schemas.microsoft.com/office/powerpoint/2010/main" val="1164527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29</a:t>
            </a:fld>
            <a:endParaRPr lang="ru-RU"/>
          </a:p>
        </p:txBody>
      </p:sp>
    </p:spTree>
    <p:extLst>
      <p:ext uri="{BB962C8B-B14F-4D97-AF65-F5344CB8AC3E}">
        <p14:creationId xmlns:p14="http://schemas.microsoft.com/office/powerpoint/2010/main" val="10483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30</a:t>
            </a:fld>
            <a:endParaRPr lang="ru-RU"/>
          </a:p>
        </p:txBody>
      </p:sp>
    </p:spTree>
    <p:extLst>
      <p:ext uri="{BB962C8B-B14F-4D97-AF65-F5344CB8AC3E}">
        <p14:creationId xmlns:p14="http://schemas.microsoft.com/office/powerpoint/2010/main" val="292083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31</a:t>
            </a:fld>
            <a:endParaRPr lang="ru-RU"/>
          </a:p>
        </p:txBody>
      </p:sp>
    </p:spTree>
    <p:extLst>
      <p:ext uri="{BB962C8B-B14F-4D97-AF65-F5344CB8AC3E}">
        <p14:creationId xmlns:p14="http://schemas.microsoft.com/office/powerpoint/2010/main" val="124515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32</a:t>
            </a:fld>
            <a:endParaRPr lang="ru-RU"/>
          </a:p>
        </p:txBody>
      </p:sp>
    </p:spTree>
    <p:extLst>
      <p:ext uri="{BB962C8B-B14F-4D97-AF65-F5344CB8AC3E}">
        <p14:creationId xmlns:p14="http://schemas.microsoft.com/office/powerpoint/2010/main" val="613349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33</a:t>
            </a:fld>
            <a:endParaRPr lang="ru-RU"/>
          </a:p>
        </p:txBody>
      </p:sp>
    </p:spTree>
    <p:extLst>
      <p:ext uri="{BB962C8B-B14F-4D97-AF65-F5344CB8AC3E}">
        <p14:creationId xmlns:p14="http://schemas.microsoft.com/office/powerpoint/2010/main" val="22924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34</a:t>
            </a:fld>
            <a:endParaRPr lang="ru-RU"/>
          </a:p>
        </p:txBody>
      </p:sp>
    </p:spTree>
    <p:extLst>
      <p:ext uri="{BB962C8B-B14F-4D97-AF65-F5344CB8AC3E}">
        <p14:creationId xmlns:p14="http://schemas.microsoft.com/office/powerpoint/2010/main" val="247641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35</a:t>
            </a:fld>
            <a:endParaRPr lang="ru-RU"/>
          </a:p>
        </p:txBody>
      </p:sp>
    </p:spTree>
    <p:extLst>
      <p:ext uri="{BB962C8B-B14F-4D97-AF65-F5344CB8AC3E}">
        <p14:creationId xmlns:p14="http://schemas.microsoft.com/office/powerpoint/2010/main" val="361917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9</a:t>
            </a:fld>
            <a:endParaRPr lang="ru-RU"/>
          </a:p>
        </p:txBody>
      </p:sp>
    </p:spTree>
    <p:extLst>
      <p:ext uri="{BB962C8B-B14F-4D97-AF65-F5344CB8AC3E}">
        <p14:creationId xmlns:p14="http://schemas.microsoft.com/office/powerpoint/2010/main" val="3201503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36</a:t>
            </a:fld>
            <a:endParaRPr lang="ru-RU"/>
          </a:p>
        </p:txBody>
      </p:sp>
    </p:spTree>
    <p:extLst>
      <p:ext uri="{BB962C8B-B14F-4D97-AF65-F5344CB8AC3E}">
        <p14:creationId xmlns:p14="http://schemas.microsoft.com/office/powerpoint/2010/main" val="766756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37</a:t>
            </a:fld>
            <a:endParaRPr lang="ru-RU"/>
          </a:p>
        </p:txBody>
      </p:sp>
    </p:spTree>
    <p:extLst>
      <p:ext uri="{BB962C8B-B14F-4D97-AF65-F5344CB8AC3E}">
        <p14:creationId xmlns:p14="http://schemas.microsoft.com/office/powerpoint/2010/main" val="4213896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38</a:t>
            </a:fld>
            <a:endParaRPr lang="ru-RU"/>
          </a:p>
        </p:txBody>
      </p:sp>
    </p:spTree>
    <p:extLst>
      <p:ext uri="{BB962C8B-B14F-4D97-AF65-F5344CB8AC3E}">
        <p14:creationId xmlns:p14="http://schemas.microsoft.com/office/powerpoint/2010/main" val="576563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39</a:t>
            </a:fld>
            <a:endParaRPr lang="ru-RU"/>
          </a:p>
        </p:txBody>
      </p:sp>
    </p:spTree>
    <p:extLst>
      <p:ext uri="{BB962C8B-B14F-4D97-AF65-F5344CB8AC3E}">
        <p14:creationId xmlns:p14="http://schemas.microsoft.com/office/powerpoint/2010/main" val="3426843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40</a:t>
            </a:fld>
            <a:endParaRPr lang="ru-RU"/>
          </a:p>
        </p:txBody>
      </p:sp>
    </p:spTree>
    <p:extLst>
      <p:ext uri="{BB962C8B-B14F-4D97-AF65-F5344CB8AC3E}">
        <p14:creationId xmlns:p14="http://schemas.microsoft.com/office/powerpoint/2010/main" val="2507297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41</a:t>
            </a:fld>
            <a:endParaRPr lang="ru-RU"/>
          </a:p>
        </p:txBody>
      </p:sp>
    </p:spTree>
    <p:extLst>
      <p:ext uri="{BB962C8B-B14F-4D97-AF65-F5344CB8AC3E}">
        <p14:creationId xmlns:p14="http://schemas.microsoft.com/office/powerpoint/2010/main" val="3761316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42</a:t>
            </a:fld>
            <a:endParaRPr lang="ru-RU"/>
          </a:p>
        </p:txBody>
      </p:sp>
    </p:spTree>
    <p:extLst>
      <p:ext uri="{BB962C8B-B14F-4D97-AF65-F5344CB8AC3E}">
        <p14:creationId xmlns:p14="http://schemas.microsoft.com/office/powerpoint/2010/main" val="4189580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43</a:t>
            </a:fld>
            <a:endParaRPr lang="ru-RU"/>
          </a:p>
        </p:txBody>
      </p:sp>
    </p:spTree>
    <p:extLst>
      <p:ext uri="{BB962C8B-B14F-4D97-AF65-F5344CB8AC3E}">
        <p14:creationId xmlns:p14="http://schemas.microsoft.com/office/powerpoint/2010/main" val="1979645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44</a:t>
            </a:fld>
            <a:endParaRPr lang="ru-RU"/>
          </a:p>
        </p:txBody>
      </p:sp>
    </p:spTree>
    <p:extLst>
      <p:ext uri="{BB962C8B-B14F-4D97-AF65-F5344CB8AC3E}">
        <p14:creationId xmlns:p14="http://schemas.microsoft.com/office/powerpoint/2010/main" val="3037476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45</a:t>
            </a:fld>
            <a:endParaRPr lang="ru-RU"/>
          </a:p>
        </p:txBody>
      </p:sp>
    </p:spTree>
    <p:extLst>
      <p:ext uri="{BB962C8B-B14F-4D97-AF65-F5344CB8AC3E}">
        <p14:creationId xmlns:p14="http://schemas.microsoft.com/office/powerpoint/2010/main" val="381947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10</a:t>
            </a:fld>
            <a:endParaRPr lang="ru-RU"/>
          </a:p>
        </p:txBody>
      </p:sp>
    </p:spTree>
    <p:extLst>
      <p:ext uri="{BB962C8B-B14F-4D97-AF65-F5344CB8AC3E}">
        <p14:creationId xmlns:p14="http://schemas.microsoft.com/office/powerpoint/2010/main" val="2629771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46</a:t>
            </a:fld>
            <a:endParaRPr lang="ru-RU"/>
          </a:p>
        </p:txBody>
      </p:sp>
    </p:spTree>
    <p:extLst>
      <p:ext uri="{BB962C8B-B14F-4D97-AF65-F5344CB8AC3E}">
        <p14:creationId xmlns:p14="http://schemas.microsoft.com/office/powerpoint/2010/main" val="352193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11</a:t>
            </a:fld>
            <a:endParaRPr lang="ru-RU"/>
          </a:p>
        </p:txBody>
      </p:sp>
    </p:spTree>
    <p:extLst>
      <p:ext uri="{BB962C8B-B14F-4D97-AF65-F5344CB8AC3E}">
        <p14:creationId xmlns:p14="http://schemas.microsoft.com/office/powerpoint/2010/main" val="44604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12</a:t>
            </a:fld>
            <a:endParaRPr lang="ru-RU"/>
          </a:p>
        </p:txBody>
      </p:sp>
    </p:spTree>
    <p:extLst>
      <p:ext uri="{BB962C8B-B14F-4D97-AF65-F5344CB8AC3E}">
        <p14:creationId xmlns:p14="http://schemas.microsoft.com/office/powerpoint/2010/main" val="156484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13</a:t>
            </a:fld>
            <a:endParaRPr lang="ru-RU"/>
          </a:p>
        </p:txBody>
      </p:sp>
    </p:spTree>
    <p:extLst>
      <p:ext uri="{BB962C8B-B14F-4D97-AF65-F5344CB8AC3E}">
        <p14:creationId xmlns:p14="http://schemas.microsoft.com/office/powerpoint/2010/main" val="306767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14</a:t>
            </a:fld>
            <a:endParaRPr lang="ru-RU"/>
          </a:p>
        </p:txBody>
      </p:sp>
    </p:spTree>
    <p:extLst>
      <p:ext uri="{BB962C8B-B14F-4D97-AF65-F5344CB8AC3E}">
        <p14:creationId xmlns:p14="http://schemas.microsoft.com/office/powerpoint/2010/main" val="13300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2F4481-2865-487F-B382-84BDA1026FD2}" type="slidenum">
              <a:rPr lang="ru-RU" smtClean="0"/>
              <a:t>15</a:t>
            </a:fld>
            <a:endParaRPr lang="ru-RU"/>
          </a:p>
        </p:txBody>
      </p:sp>
    </p:spTree>
    <p:extLst>
      <p:ext uri="{BB962C8B-B14F-4D97-AF65-F5344CB8AC3E}">
        <p14:creationId xmlns:p14="http://schemas.microsoft.com/office/powerpoint/2010/main" val="252623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93974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346349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172848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201900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410243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B288BBB-6FC5-4301-B429-C3BF02C4E45A}" type="datetimeFigureOut">
              <a:rPr lang="ru-RU" smtClean="0"/>
              <a:t>16.05.2023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297561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B288BBB-6FC5-4301-B429-C3BF02C4E45A}" type="datetimeFigureOut">
              <a:rPr lang="ru-RU" smtClean="0"/>
              <a:t>16.05.2023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379664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B288BBB-6FC5-4301-B429-C3BF02C4E45A}" type="datetimeFigureOut">
              <a:rPr lang="ru-RU" smtClean="0"/>
              <a:t>16.05.2023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157876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288BBB-6FC5-4301-B429-C3BF02C4E45A}" type="datetimeFigureOut">
              <a:rPr lang="ru-RU" smtClean="0"/>
              <a:t>16.05.2023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37831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288BBB-6FC5-4301-B429-C3BF02C4E45A}" type="datetimeFigureOut">
              <a:rPr lang="ru-RU" smtClean="0"/>
              <a:t>16.05.2023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400563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288BBB-6FC5-4301-B429-C3BF02C4E45A}" type="datetimeFigureOut">
              <a:rPr lang="ru-RU" smtClean="0"/>
              <a:t>16.05.2023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31FA14-A5A1-4DE2-90C7-826670FDAC2D}" type="slidenum">
              <a:rPr lang="ru-RU" smtClean="0"/>
              <a:t>‹#›</a:t>
            </a:fld>
            <a:endParaRPr lang="ru-RU"/>
          </a:p>
        </p:txBody>
      </p:sp>
    </p:spTree>
    <p:extLst>
      <p:ext uri="{BB962C8B-B14F-4D97-AF65-F5344CB8AC3E}">
        <p14:creationId xmlns:p14="http://schemas.microsoft.com/office/powerpoint/2010/main" val="345838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88BBB-6FC5-4301-B429-C3BF02C4E45A}" type="datetimeFigureOut">
              <a:rPr lang="ru-RU" smtClean="0"/>
              <a:t>16.05.2023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1FA14-A5A1-4DE2-90C7-826670FDAC2D}" type="slidenum">
              <a:rPr lang="ru-RU" smtClean="0"/>
              <a:t>‹#›</a:t>
            </a:fld>
            <a:endParaRPr lang="ru-RU"/>
          </a:p>
        </p:txBody>
      </p:sp>
    </p:spTree>
    <p:extLst>
      <p:ext uri="{BB962C8B-B14F-4D97-AF65-F5344CB8AC3E}">
        <p14:creationId xmlns:p14="http://schemas.microsoft.com/office/powerpoint/2010/main" val="376618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655483" y="1499712"/>
            <a:ext cx="7444507" cy="1200329"/>
          </a:xfrm>
          <a:prstGeom prst="rect">
            <a:avLst/>
          </a:prstGeom>
        </p:spPr>
        <p:txBody>
          <a:bodyPr wrap="square">
            <a:spAutoFit/>
          </a:bodyPr>
          <a:lstStyle/>
          <a:p>
            <a:pPr algn="ctr">
              <a:spcAft>
                <a:spcPts val="0"/>
              </a:spcAft>
            </a:pPr>
            <a:r>
              <a:rPr lang="ru-RU" sz="3600" b="1" dirty="0">
                <a:ea typeface="Times New Roman" panose="02020603050405020304" pitchFamily="18" charset="0"/>
              </a:rPr>
              <a:t>ИСТОРИЧЕСКАЯ ПАМЯТЬ </a:t>
            </a:r>
            <a:endParaRPr lang="ru-RU" sz="3600" dirty="0">
              <a:effectLst/>
              <a:ea typeface="Calibri" panose="020F0502020204030204" pitchFamily="34" charset="0"/>
            </a:endParaRPr>
          </a:p>
          <a:p>
            <a:pPr algn="ctr">
              <a:spcAft>
                <a:spcPts val="0"/>
              </a:spcAft>
            </a:pPr>
            <a:r>
              <a:rPr lang="ru-RU" sz="3600" b="1" dirty="0">
                <a:ea typeface="Times New Roman" panose="02020603050405020304" pitchFamily="18" charset="0"/>
              </a:rPr>
              <a:t>О ВЕЛИКОЙ ОТЕЧЕСТВЕННОЙ ВОЙНЕ</a:t>
            </a:r>
            <a:endParaRPr lang="ru-RU" sz="3600" dirty="0">
              <a:effectLst/>
              <a:ea typeface="Calibri" panose="020F050202020403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492" y="3811106"/>
            <a:ext cx="3371088" cy="1993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580" y="3822537"/>
            <a:ext cx="3284393" cy="1981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941" y="3810968"/>
            <a:ext cx="3001551" cy="1993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extLst>
              <a:ext uri="{BEBA8EAE-BF5A-486C-A8C5-ECC9F3942E4B}">
                <a14:imgProps xmlns:a14="http://schemas.microsoft.com/office/drawing/2010/main">
                  <a14:imgLayer r:embed="rId7">
                    <a14:imgEffect>
                      <a14:backgroundRemoval t="3120" b="97816" l="888" r="96892"/>
                    </a14:imgEffect>
                  </a14:imgLayer>
                </a14:imgProps>
              </a:ext>
              <a:ext uri="{28A0092B-C50C-407E-A947-70E740481C1C}">
                <a14:useLocalDpi xmlns:a14="http://schemas.microsoft.com/office/drawing/2010/main" val="0"/>
              </a:ext>
            </a:extLst>
          </a:blip>
          <a:stretch>
            <a:fillRect/>
          </a:stretch>
        </p:blipFill>
        <p:spPr>
          <a:xfrm>
            <a:off x="9104516" y="36940"/>
            <a:ext cx="2049120" cy="2333460"/>
          </a:xfrm>
          <a:prstGeom prst="rect">
            <a:avLst/>
          </a:prstGeom>
        </p:spPr>
      </p:pic>
      <p:sp>
        <p:nvSpPr>
          <p:cNvPr id="9" name="Прямоугольник 8"/>
          <p:cNvSpPr/>
          <p:nvPr/>
        </p:nvSpPr>
        <p:spPr>
          <a:xfrm>
            <a:off x="572655" y="2666441"/>
            <a:ext cx="11619345" cy="738664"/>
          </a:xfrm>
          <a:prstGeom prst="rect">
            <a:avLst/>
          </a:prstGeom>
        </p:spPr>
        <p:txBody>
          <a:bodyPr wrap="square">
            <a:spAutoFit/>
          </a:bodyPr>
          <a:lstStyle/>
          <a:p>
            <a:pPr algn="ctr">
              <a:spcAft>
                <a:spcPts val="0"/>
              </a:spcAft>
            </a:pPr>
            <a:r>
              <a:rPr lang="ru-RU" sz="4200" b="1" dirty="0">
                <a:ea typeface="Times New Roman" panose="02020603050405020304" pitchFamily="18" charset="0"/>
              </a:rPr>
              <a:t>КАК ФАКТОР ФОРМИРОВАНИЯ ПАТРИОТИЗМА</a:t>
            </a:r>
            <a:endParaRPr lang="ru-RU" sz="4200" dirty="0">
              <a:effectLst/>
              <a:ea typeface="Calibri" panose="020F0502020204030204" pitchFamily="34" charset="0"/>
            </a:endParaRPr>
          </a:p>
        </p:txBody>
      </p:sp>
    </p:spTree>
    <p:extLst>
      <p:ext uri="{BB962C8B-B14F-4D97-AF65-F5344CB8AC3E}">
        <p14:creationId xmlns:p14="http://schemas.microsoft.com/office/powerpoint/2010/main" val="141716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35" y="212436"/>
            <a:ext cx="9979929" cy="643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511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7781" y="4676012"/>
            <a:ext cx="11924146"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4000" b="1" dirty="0">
                <a:solidFill>
                  <a:srgbClr val="002060"/>
                </a:solidFill>
                <a:cs typeface="Times New Roman" panose="02020603050405020304" pitchFamily="18" charset="0"/>
              </a:rPr>
              <a:t>Гарнизон Брестской крепости – воины более                        30 национальностей – почти месяц в чрезвычайно тяжелых условиях блокады отбивал атаки врага</a:t>
            </a:r>
            <a:endParaRPr lang="ru-RU" sz="4000" b="1" i="1" dirty="0">
              <a:solidFill>
                <a:srgbClr val="002060"/>
              </a:solidFill>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308" y="840506"/>
            <a:ext cx="5800437" cy="362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618" y="840507"/>
            <a:ext cx="5437910" cy="362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670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7781" y="4676012"/>
            <a:ext cx="11924146"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4000" b="1" dirty="0">
                <a:solidFill>
                  <a:srgbClr val="002060"/>
                </a:solidFill>
                <a:cs typeface="Times New Roman" panose="02020603050405020304" pitchFamily="18" charset="0"/>
              </a:rPr>
              <a:t>В историю Великой Отечественной войны одним </a:t>
            </a:r>
            <a:r>
              <a:rPr lang="en-US" sz="4000" b="1" dirty="0">
                <a:solidFill>
                  <a:srgbClr val="002060"/>
                </a:solidFill>
                <a:cs typeface="Times New Roman" panose="02020603050405020304" pitchFamily="18" charset="0"/>
              </a:rPr>
              <a:t>              </a:t>
            </a:r>
            <a:r>
              <a:rPr lang="ru-RU" sz="4000" b="1" dirty="0">
                <a:solidFill>
                  <a:srgbClr val="002060"/>
                </a:solidFill>
                <a:cs typeface="Times New Roman" panose="02020603050405020304" pitchFamily="18" charset="0"/>
              </a:rPr>
              <a:t>из первых примеров подлинно всенародной обороны вошло сражение за город</a:t>
            </a:r>
            <a:r>
              <a:rPr lang="en-US" sz="4000" b="1" dirty="0">
                <a:solidFill>
                  <a:srgbClr val="002060"/>
                </a:solidFill>
                <a:cs typeface="Times New Roman" panose="02020603050405020304" pitchFamily="18" charset="0"/>
              </a:rPr>
              <a:t> </a:t>
            </a:r>
            <a:r>
              <a:rPr lang="ru-RU" sz="4000" b="1" dirty="0">
                <a:solidFill>
                  <a:srgbClr val="002060"/>
                </a:solidFill>
                <a:cs typeface="Times New Roman" panose="02020603050405020304" pitchFamily="18" charset="0"/>
              </a:rPr>
              <a:t>Могилев</a:t>
            </a:r>
            <a:endParaRPr lang="ru-RU" sz="4000" b="1" i="1" dirty="0">
              <a:solidFill>
                <a:srgbClr val="002060"/>
              </a:solidFill>
              <a:cs typeface="Times New Roman" panose="02020603050405020304" pitchFamily="18" charset="0"/>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57" y="732639"/>
            <a:ext cx="5238750" cy="371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r="51117" b="34437"/>
          <a:stretch/>
        </p:blipFill>
        <p:spPr>
          <a:xfrm>
            <a:off x="7355216" y="217109"/>
            <a:ext cx="3468291" cy="354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6249131" y="3770721"/>
            <a:ext cx="5680459" cy="8366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400" b="1" dirty="0">
                <a:solidFill>
                  <a:schemeClr val="tx1"/>
                </a:solidFill>
                <a:cs typeface="Times New Roman" panose="02020603050405020304" pitchFamily="18" charset="0"/>
              </a:rPr>
              <a:t>В 1980 году Могилев был награжден орденом Отечественной войны І степени</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65046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3244589" y="4686292"/>
            <a:ext cx="2616604"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i="1" dirty="0">
                <a:solidFill>
                  <a:schemeClr val="tx1"/>
                </a:solidFill>
                <a:cs typeface="Times New Roman" panose="02020603050405020304" pitchFamily="18" charset="0"/>
              </a:rPr>
              <a:t>Генерал-лейтенант</a:t>
            </a:r>
            <a:r>
              <a:rPr lang="ru-RU" sz="2000" b="1" dirty="0">
                <a:solidFill>
                  <a:schemeClr val="tx1"/>
                </a:solidFill>
                <a:cs typeface="Times New Roman" panose="02020603050405020304" pitchFamily="18" charset="0"/>
              </a:rPr>
              <a:t> </a:t>
            </a:r>
          </a:p>
          <a:p>
            <a:pPr algn="ctr"/>
            <a:r>
              <a:rPr lang="ru-RU" sz="2000" b="1" dirty="0">
                <a:solidFill>
                  <a:schemeClr val="tx1"/>
                </a:solidFill>
                <a:cs typeface="Times New Roman" panose="02020603050405020304" pitchFamily="18" charset="0"/>
              </a:rPr>
              <a:t>Петр Михайлович </a:t>
            </a:r>
          </a:p>
          <a:p>
            <a:pPr algn="ctr"/>
            <a:r>
              <a:rPr lang="ru-RU" sz="2000" b="1" dirty="0">
                <a:solidFill>
                  <a:schemeClr val="tx1"/>
                </a:solidFill>
                <a:cs typeface="Times New Roman" panose="02020603050405020304" pitchFamily="18" charset="0"/>
              </a:rPr>
              <a:t>ФИЛАТОВ</a:t>
            </a:r>
          </a:p>
        </p:txBody>
      </p:sp>
      <p:sp>
        <p:nvSpPr>
          <p:cNvPr id="10" name="Прямоугольник 9"/>
          <p:cNvSpPr/>
          <p:nvPr/>
        </p:nvSpPr>
        <p:spPr>
          <a:xfrm>
            <a:off x="6208258" y="4689738"/>
            <a:ext cx="2541945"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i="1" dirty="0">
                <a:solidFill>
                  <a:schemeClr val="tx1"/>
                </a:solidFill>
                <a:cs typeface="Times New Roman" panose="02020603050405020304" pitchFamily="18" charset="0"/>
              </a:rPr>
              <a:t>Генерал-лейтенант</a:t>
            </a:r>
          </a:p>
          <a:p>
            <a:pPr algn="ctr"/>
            <a:r>
              <a:rPr lang="ru-RU" sz="2000" b="1" dirty="0">
                <a:solidFill>
                  <a:schemeClr val="tx1"/>
                </a:solidFill>
                <a:cs typeface="Times New Roman" panose="02020603050405020304" pitchFamily="18" charset="0"/>
              </a:rPr>
              <a:t> Федор Никитич </a:t>
            </a:r>
          </a:p>
          <a:p>
            <a:pPr algn="ctr"/>
            <a:r>
              <a:rPr lang="ru-RU" sz="2000" b="1" dirty="0">
                <a:solidFill>
                  <a:schemeClr val="tx1"/>
                </a:solidFill>
                <a:cs typeface="Times New Roman" panose="02020603050405020304" pitchFamily="18" charset="0"/>
              </a:rPr>
              <a:t>РЕМЕЗОВ</a:t>
            </a:r>
          </a:p>
        </p:txBody>
      </p:sp>
      <p:sp>
        <p:nvSpPr>
          <p:cNvPr id="11" name="Прямоугольник 10"/>
          <p:cNvSpPr/>
          <p:nvPr/>
        </p:nvSpPr>
        <p:spPr>
          <a:xfrm>
            <a:off x="8963661" y="4687847"/>
            <a:ext cx="268778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i="1" dirty="0">
                <a:solidFill>
                  <a:schemeClr val="tx1"/>
                </a:solidFill>
                <a:cs typeface="Times New Roman" panose="02020603050405020304" pitchFamily="18" charset="0"/>
              </a:rPr>
              <a:t>Генерал-лейтенант </a:t>
            </a:r>
          </a:p>
          <a:p>
            <a:pPr algn="ctr"/>
            <a:r>
              <a:rPr lang="ru-RU" sz="2000" b="1" dirty="0">
                <a:solidFill>
                  <a:schemeClr val="tx1"/>
                </a:solidFill>
                <a:cs typeface="Times New Roman" panose="02020603050405020304" pitchFamily="18" charset="0"/>
              </a:rPr>
              <a:t>Василий Филиппович </a:t>
            </a:r>
          </a:p>
          <a:p>
            <a:pPr algn="ctr"/>
            <a:r>
              <a:rPr lang="ru-RU" sz="2000" b="1" dirty="0">
                <a:solidFill>
                  <a:schemeClr val="tx1"/>
                </a:solidFill>
                <a:cs typeface="Times New Roman" panose="02020603050405020304" pitchFamily="18" charset="0"/>
              </a:rPr>
              <a:t>ГЕРАСИМЕНКО</a:t>
            </a: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03" y="704836"/>
            <a:ext cx="2839618" cy="382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4589" y="704836"/>
            <a:ext cx="2479887" cy="382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944" y="704836"/>
            <a:ext cx="2819141" cy="382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2535" y="704836"/>
            <a:ext cx="2630034" cy="3822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a:off x="332010" y="4686291"/>
            <a:ext cx="2616604"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i="1" dirty="0">
                <a:solidFill>
                  <a:schemeClr val="tx1"/>
                </a:solidFill>
                <a:cs typeface="Times New Roman" panose="02020603050405020304" pitchFamily="18" charset="0"/>
              </a:rPr>
              <a:t>Генерал-майор </a:t>
            </a:r>
          </a:p>
          <a:p>
            <a:pPr algn="ctr"/>
            <a:r>
              <a:rPr lang="ru-RU" sz="2000" b="1" dirty="0">
                <a:solidFill>
                  <a:schemeClr val="tx1"/>
                </a:solidFill>
                <a:cs typeface="Times New Roman" panose="02020603050405020304" pitchFamily="18" charset="0"/>
              </a:rPr>
              <a:t>Федор Алексеевич БАКУНИН</a:t>
            </a:r>
          </a:p>
        </p:txBody>
      </p:sp>
    </p:spTree>
    <p:extLst>
      <p:ext uri="{BB962C8B-B14F-4D97-AF65-F5344CB8AC3E}">
        <p14:creationId xmlns:p14="http://schemas.microsoft.com/office/powerpoint/2010/main" val="81120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7781" y="4186485"/>
            <a:ext cx="11924146" cy="22853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400"/>
              </a:lnSpc>
            </a:pPr>
            <a:r>
              <a:rPr lang="ru-RU" sz="3200" b="1" dirty="0">
                <a:solidFill>
                  <a:srgbClr val="002060"/>
                </a:solidFill>
                <a:cs typeface="Times New Roman" panose="02020603050405020304" pitchFamily="18" charset="0"/>
              </a:rPr>
              <a:t>На строительстве оборонительных сооружений вокруг города                 с 26 июня по 10 июля ежедневно работали </a:t>
            </a:r>
            <a:r>
              <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rPr>
              <a:t>от 30 до 40 тысяч </a:t>
            </a:r>
            <a:r>
              <a:rPr lang="ru-RU" sz="3200" b="1" dirty="0">
                <a:solidFill>
                  <a:srgbClr val="002060"/>
                </a:solidFill>
                <a:cs typeface="Times New Roman" panose="02020603050405020304" pitchFamily="18" charset="0"/>
              </a:rPr>
              <a:t>горожан и жителей окрестных деревень. За короткий срок был прорыт противотанковый ров длиной 25 км, построены блиндажи, дзоты, траншеи и эскарпы… </a:t>
            </a:r>
            <a:endParaRPr lang="ru-RU" sz="3200" b="1" i="1" dirty="0">
              <a:solidFill>
                <a:srgbClr val="002060"/>
              </a:solidFill>
              <a:cs typeface="Times New Roman" panose="02020603050405020304" pitchFamily="18" charset="0"/>
            </a:endParaRP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2523" t="45656" r="2333" b="35758"/>
          <a:stretch/>
        </p:blipFill>
        <p:spPr>
          <a:xfrm>
            <a:off x="1223720" y="837691"/>
            <a:ext cx="10160196" cy="2798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6303818" y="3449732"/>
            <a:ext cx="4344979"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400" b="1" dirty="0">
                <a:solidFill>
                  <a:schemeClr val="tx1"/>
                </a:solidFill>
                <a:cs typeface="Times New Roman" panose="02020603050405020304" pitchFamily="18" charset="0"/>
              </a:rPr>
              <a:t>Эскиз оборонного сооружения</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61458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4633840" y="5010678"/>
            <a:ext cx="300643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Генерал-майор</a:t>
            </a:r>
          </a:p>
          <a:p>
            <a:pPr algn="ctr"/>
            <a:r>
              <a:rPr lang="ru-RU" sz="2400" b="1" dirty="0">
                <a:solidFill>
                  <a:schemeClr val="tx1"/>
                </a:solidFill>
                <a:cs typeface="Times New Roman" panose="02020603050405020304" pitchFamily="18" charset="0"/>
              </a:rPr>
              <a:t>Михаил Тимофеевич </a:t>
            </a:r>
          </a:p>
          <a:p>
            <a:pPr algn="ctr"/>
            <a:r>
              <a:rPr lang="ru-RU" sz="2400" b="1" dirty="0">
                <a:solidFill>
                  <a:schemeClr val="tx1"/>
                </a:solidFill>
                <a:cs typeface="Times New Roman" panose="02020603050405020304" pitchFamily="18" charset="0"/>
              </a:rPr>
              <a:t>РОМАНОВ</a:t>
            </a:r>
            <a:endParaRPr lang="ru-RU" sz="2400" b="1" i="1" dirty="0">
              <a:solidFill>
                <a:schemeClr val="tx1"/>
              </a:solidFill>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966" y="397163"/>
            <a:ext cx="3016874" cy="4313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stretch>
            <a:fillRect/>
          </a:stretch>
        </p:blipFill>
        <p:spPr>
          <a:xfrm>
            <a:off x="4633840" y="397163"/>
            <a:ext cx="6810016" cy="4313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7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1632255" y="5158459"/>
            <a:ext cx="268136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Полковник </a:t>
            </a:r>
          </a:p>
          <a:p>
            <a:pPr algn="ctr"/>
            <a:r>
              <a:rPr lang="ru-RU" sz="2400" b="1" dirty="0">
                <a:solidFill>
                  <a:schemeClr val="tx1"/>
                </a:solidFill>
                <a:cs typeface="Times New Roman" panose="02020603050405020304" pitchFamily="18" charset="0"/>
              </a:rPr>
              <a:t>Семен Федорович КУТЕПОВ</a:t>
            </a:r>
            <a:endParaRPr lang="ru-RU" sz="2400" b="1" i="1" dirty="0">
              <a:solidFill>
                <a:schemeClr val="tx1"/>
              </a:solidFill>
              <a:cs typeface="Times New Roman" panose="02020603050405020304" pitchFamily="18"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977" y="415639"/>
            <a:ext cx="3460135" cy="461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6546000" y="5343126"/>
            <a:ext cx="321683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Бюст на ул. </a:t>
            </a:r>
            <a:r>
              <a:rPr lang="ru-RU" sz="2400" b="1" dirty="0" err="1">
                <a:solidFill>
                  <a:schemeClr val="tx1"/>
                </a:solidFill>
                <a:cs typeface="Times New Roman" panose="02020603050405020304" pitchFamily="18" charset="0"/>
              </a:rPr>
              <a:t>Кутепова</a:t>
            </a:r>
            <a:r>
              <a:rPr lang="ru-RU" sz="2400" b="1" dirty="0">
                <a:solidFill>
                  <a:schemeClr val="tx1"/>
                </a:solidFill>
                <a:cs typeface="Times New Roman" panose="02020603050405020304" pitchFamily="18" charset="0"/>
              </a:rPr>
              <a:t> </a:t>
            </a:r>
          </a:p>
          <a:p>
            <a:pPr algn="ctr"/>
            <a:r>
              <a:rPr lang="ru-RU" sz="2400" b="1" dirty="0">
                <a:solidFill>
                  <a:schemeClr val="tx1"/>
                </a:solidFill>
                <a:cs typeface="Times New Roman" panose="02020603050405020304" pitchFamily="18" charset="0"/>
              </a:rPr>
              <a:t>в Могилеве</a:t>
            </a:r>
            <a:endParaRPr lang="ru-RU" sz="2400" b="1" i="1" dirty="0">
              <a:solidFill>
                <a:schemeClr val="tx1"/>
              </a:solidFill>
              <a:cs typeface="Times New Roman" panose="02020603050405020304" pitchFamily="18"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662" y="415639"/>
            <a:ext cx="6927036" cy="461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813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83126" y="3031939"/>
            <a:ext cx="11924146" cy="36830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200" b="1" dirty="0">
                <a:solidFill>
                  <a:srgbClr val="002060"/>
                </a:solidFill>
                <a:cs typeface="Times New Roman" panose="02020603050405020304" pitchFamily="18" charset="0"/>
              </a:rPr>
              <a:t>Разведывательные отряды дивизии под командованием капитана М.В. </a:t>
            </a:r>
            <a:r>
              <a:rPr lang="ru-RU" sz="3200" b="1" dirty="0" err="1">
                <a:solidFill>
                  <a:srgbClr val="002060"/>
                </a:solidFill>
                <a:cs typeface="Times New Roman" panose="02020603050405020304" pitchFamily="18" charset="0"/>
              </a:rPr>
              <a:t>Метельского</a:t>
            </a:r>
            <a:r>
              <a:rPr lang="ru-RU" sz="3200" b="1" dirty="0">
                <a:solidFill>
                  <a:srgbClr val="002060"/>
                </a:solidFill>
                <a:cs typeface="Times New Roman" panose="02020603050405020304" pitchFamily="18" charset="0"/>
              </a:rPr>
              <a:t> и старшего лейтенанта А.П. Волчка                 3 июля в междуречье Березины и Днепра (в 35-50 км от Могилева) вступили во встречные бои с передовыми подразделениями немецкого 46-го танкового корпуса Второй танковой группы генерала Гудериана. В боях у деревни Чечевичи и </a:t>
            </a:r>
            <a:r>
              <a:rPr lang="ru-RU" sz="3200" b="1" dirty="0" err="1">
                <a:solidFill>
                  <a:srgbClr val="002060"/>
                </a:solidFill>
                <a:cs typeface="Times New Roman" panose="02020603050405020304" pitchFamily="18" charset="0"/>
              </a:rPr>
              <a:t>г.п</a:t>
            </a:r>
            <a:r>
              <a:rPr lang="ru-RU" sz="3200" b="1" dirty="0">
                <a:solidFill>
                  <a:srgbClr val="002060"/>
                </a:solidFill>
                <a:cs typeface="Times New Roman" panose="02020603050405020304" pitchFamily="18" charset="0"/>
              </a:rPr>
              <a:t>. Белыничи советские воины уничтожили 14 танков и около роты вражеской пехоты.</a:t>
            </a:r>
            <a:endParaRPr lang="ru-RU" sz="3200" b="1" i="1" dirty="0">
              <a:solidFill>
                <a:srgbClr val="002060"/>
              </a:solidFill>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6326" y="251838"/>
            <a:ext cx="3275831" cy="2456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9335382" y="2477878"/>
            <a:ext cx="2182364"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Д. Чечевичи</a:t>
            </a:r>
            <a:endParaRPr lang="ru-RU" sz="2400" b="1" i="1" dirty="0">
              <a:solidFill>
                <a:schemeClr val="tx1"/>
              </a:solidFill>
              <a:cs typeface="Times New Roman" panose="02020603050405020304"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36" y="251838"/>
            <a:ext cx="3823855" cy="2463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232204" y="2108546"/>
            <a:ext cx="379306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Р. Березина </a:t>
            </a:r>
          </a:p>
          <a:p>
            <a:pPr algn="ctr"/>
            <a:r>
              <a:rPr lang="ru-RU" sz="2400" b="1" dirty="0">
                <a:solidFill>
                  <a:schemeClr val="tx1"/>
                </a:solidFill>
                <a:cs typeface="Times New Roman" panose="02020603050405020304" pitchFamily="18" charset="0"/>
              </a:rPr>
              <a:t>(нижний приток Днепра)</a:t>
            </a:r>
            <a:endParaRPr lang="ru-RU" sz="2400" b="1" i="1" dirty="0">
              <a:solidFill>
                <a:schemeClr val="tx1"/>
              </a:solidFill>
              <a:cs typeface="Times New Roman" panose="02020603050405020304" pitchFamily="18" charset="0"/>
            </a:endParaRPr>
          </a:p>
        </p:txBody>
      </p:sp>
      <p:sp>
        <p:nvSpPr>
          <p:cNvPr id="11" name="Прямоугольник 10"/>
          <p:cNvSpPr/>
          <p:nvPr/>
        </p:nvSpPr>
        <p:spPr>
          <a:xfrm>
            <a:off x="4618180" y="409925"/>
            <a:ext cx="3112656" cy="23055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2400" b="1" dirty="0">
                <a:solidFill>
                  <a:srgbClr val="002060"/>
                </a:solidFill>
                <a:cs typeface="Times New Roman" panose="02020603050405020304" pitchFamily="18" charset="0"/>
              </a:rPr>
              <a:t>Здесь шли жестокие бои с передовыми подразделениями немецкого 46-го танкового корпуса </a:t>
            </a:r>
            <a:endParaRPr lang="ru-RU" sz="2400" b="1" i="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764842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1082808" y="5158459"/>
            <a:ext cx="3632472"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Командир артдивизиона капитан </a:t>
            </a:r>
          </a:p>
          <a:p>
            <a:pPr algn="ctr"/>
            <a:r>
              <a:rPr lang="ru-RU" sz="2400" b="1" dirty="0">
                <a:solidFill>
                  <a:schemeClr val="tx1"/>
                </a:solidFill>
                <a:cs typeface="Times New Roman" panose="02020603050405020304" pitchFamily="18" charset="0"/>
              </a:rPr>
              <a:t>Борис Львович </a:t>
            </a:r>
          </a:p>
          <a:p>
            <a:pPr algn="ctr"/>
            <a:r>
              <a:rPr lang="ru-RU" sz="2400" b="1" dirty="0">
                <a:solidFill>
                  <a:schemeClr val="tx1"/>
                </a:solidFill>
                <a:cs typeface="Times New Roman" panose="02020603050405020304" pitchFamily="18" charset="0"/>
              </a:rPr>
              <a:t>ХИГРИН</a:t>
            </a:r>
            <a:endParaRPr lang="ru-RU" sz="2400" b="1" i="1" dirty="0">
              <a:solidFill>
                <a:schemeClr val="tx1"/>
              </a:solidFill>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975" y="397164"/>
            <a:ext cx="3056158" cy="4631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5144653" y="1336411"/>
            <a:ext cx="6853383" cy="369274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5 июля 1941 года                     командир артдивизиона капитан Б.Л. </a:t>
            </a:r>
            <a:r>
              <a:rPr lang="ru-RU" sz="3600" b="1" dirty="0" err="1">
                <a:solidFill>
                  <a:srgbClr val="002060"/>
                </a:solidFill>
                <a:cs typeface="Times New Roman" panose="02020603050405020304" pitchFamily="18" charset="0"/>
              </a:rPr>
              <a:t>Хигрин</a:t>
            </a:r>
            <a:r>
              <a:rPr lang="ru-RU" sz="3600" b="1" dirty="0">
                <a:solidFill>
                  <a:srgbClr val="002060"/>
                </a:solidFill>
                <a:cs typeface="Times New Roman" panose="02020603050405020304" pitchFamily="18" charset="0"/>
              </a:rPr>
              <a:t>, заменив раненого наводчика, лично уничтожил                6 вражеских танков, продвижение войск противника на этом участке было задержано на сутки</a:t>
            </a:r>
            <a:endParaRPr lang="ru-RU" sz="3600" b="1" i="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82708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1935662" y="5167251"/>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Майор</a:t>
            </a:r>
          </a:p>
          <a:p>
            <a:pPr algn="ctr"/>
            <a:r>
              <a:rPr lang="ru-RU" sz="2400" b="1" dirty="0">
                <a:solidFill>
                  <a:schemeClr val="tx1"/>
                </a:solidFill>
                <a:cs typeface="Times New Roman" panose="02020603050405020304" pitchFamily="18" charset="0"/>
              </a:rPr>
              <a:t>Василий Александрович</a:t>
            </a:r>
          </a:p>
          <a:p>
            <a:pPr algn="ctr"/>
            <a:r>
              <a:rPr lang="ru-RU" sz="2400" b="1" dirty="0">
                <a:solidFill>
                  <a:schemeClr val="tx1"/>
                </a:solidFill>
                <a:cs typeface="Times New Roman" panose="02020603050405020304" pitchFamily="18" charset="0"/>
              </a:rPr>
              <a:t>КАТЮШИН</a:t>
            </a:r>
            <a:endParaRPr lang="ru-RU" sz="2400" b="1" i="1" dirty="0">
              <a:solidFill>
                <a:schemeClr val="tx1"/>
              </a:solidFill>
              <a:cs typeface="Times New Roman" panose="02020603050405020304" pitchFamily="18" charset="0"/>
            </a:endParaRPr>
          </a:p>
        </p:txBody>
      </p:sp>
      <p:pic>
        <p:nvPicPr>
          <p:cNvPr id="1026" name="Picture 2" descr="https://upload.wikimedia.org/wikipedia/ru/c/c6/%D0%9A%D0%B0%D1%82%D1%8E%D1%88%D0%B8%D0%BD%2C_%D0%92%D0%B0%D1%81%D0%B8%D0%BB%D0%B8%D0%B9_%D0%90%D0%BB%D0%B5%D0%BA%D1%81%D0%B0%D0%BD%D0%B4%D1%80%D0%BE%D0%B2%D0%B8%D1%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001" y="268401"/>
            <a:ext cx="3765794" cy="476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6630755" y="5228797"/>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Капитан</a:t>
            </a:r>
          </a:p>
          <a:p>
            <a:pPr algn="ctr"/>
            <a:r>
              <a:rPr lang="ru-RU" sz="2400" b="1" dirty="0">
                <a:solidFill>
                  <a:schemeClr val="tx1"/>
                </a:solidFill>
                <a:cs typeface="Times New Roman" panose="02020603050405020304" pitchFamily="18" charset="0"/>
              </a:rPr>
              <a:t>Константин Григорьевич ВЛАДИМИРОВ</a:t>
            </a:r>
            <a:endParaRPr lang="ru-RU" sz="2400" b="1" i="1" dirty="0">
              <a:solidFill>
                <a:schemeClr val="tx1"/>
              </a:solidFill>
              <a:cs typeface="Times New Roman" panose="02020603050405020304" pitchFamily="18" charset="0"/>
            </a:endParaRPr>
          </a:p>
        </p:txBody>
      </p:sp>
      <p:pic>
        <p:nvPicPr>
          <p:cNvPr id="1028" name="Picture 4" descr="https://concord.by/wp-content/uploads/2022/05/scale_1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755" y="266013"/>
            <a:ext cx="3547136" cy="4771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230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23" y="346644"/>
            <a:ext cx="6549111" cy="5943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7342910" y="1041703"/>
            <a:ext cx="4285672" cy="44012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800" b="1" dirty="0">
                <a:solidFill>
                  <a:srgbClr val="002060"/>
                </a:solidFill>
                <a:cs typeface="Times New Roman" panose="02020603050405020304" pitchFamily="18" charset="0"/>
              </a:rPr>
              <a:t>Сражения на белорусской земле в июне–августе 1941 г. содействовали срыву германского плана «молниеносной войны»                  с СССР</a:t>
            </a:r>
          </a:p>
          <a:p>
            <a:pPr algn="just"/>
            <a:endParaRPr lang="ru-RU" sz="2800" b="1" dirty="0">
              <a:solidFill>
                <a:srgbClr val="002060"/>
              </a:solidFill>
              <a:cs typeface="Times New Roman" panose="02020603050405020304" pitchFamily="18" charset="0"/>
            </a:endParaRPr>
          </a:p>
          <a:p>
            <a:pPr algn="just"/>
            <a:r>
              <a:rPr lang="ru-RU" sz="2800" b="1" dirty="0">
                <a:solidFill>
                  <a:srgbClr val="002060"/>
                </a:solidFill>
                <a:cs typeface="Times New Roman" panose="02020603050405020304" pitchFamily="18" charset="0"/>
              </a:rPr>
              <a:t>В Красной армии сражались 1,3 млн наших соотечественников</a:t>
            </a:r>
          </a:p>
        </p:txBody>
      </p:sp>
    </p:spTree>
    <p:extLst>
      <p:ext uri="{BB962C8B-B14F-4D97-AF65-F5344CB8AC3E}">
        <p14:creationId xmlns:p14="http://schemas.microsoft.com/office/powerpoint/2010/main" val="950517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6753848" y="5149667"/>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В 2023 году проходит реконструкция памятника</a:t>
            </a:r>
            <a:endParaRPr lang="ru-RU" sz="2400" b="1" i="1" dirty="0">
              <a:solidFill>
                <a:schemeClr val="tx1"/>
              </a:solidFill>
              <a:cs typeface="Times New Roman" panose="02020603050405020304" pitchFamily="18" charset="0"/>
            </a:endParaRPr>
          </a:p>
        </p:txBody>
      </p:sp>
      <p:pic>
        <p:nvPicPr>
          <p:cNvPr id="2050" name="Picture 2" descr="https://ohrana.gov.by/content/uploads/sites/8/2021/10/DSC_0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798" y="940777"/>
            <a:ext cx="6424802" cy="347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ttps://www.sb.by/upload/iblock/961/961ccef49a1b477ad6079cc2dc95355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13" y="940777"/>
            <a:ext cx="5209443" cy="347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1865326" y="4648504"/>
            <a:ext cx="363247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Памятник батальону капитана Владимирова</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7403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06187" y="4586365"/>
            <a:ext cx="11833412"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3200" b="1" dirty="0">
                <a:solidFill>
                  <a:srgbClr val="002060"/>
                </a:solidFill>
                <a:cs typeface="Times New Roman" panose="02020603050405020304" pitchFamily="18" charset="0"/>
              </a:rPr>
              <a:t>Наиболее тяжёлые бои развернулись на </a:t>
            </a:r>
            <a:r>
              <a:rPr lang="ru-RU" sz="3200" b="1" dirty="0" err="1">
                <a:solidFill>
                  <a:srgbClr val="002060"/>
                </a:solidFill>
                <a:cs typeface="Times New Roman" panose="02020603050405020304" pitchFamily="18" charset="0"/>
              </a:rPr>
              <a:t>Буйничском</a:t>
            </a:r>
            <a:r>
              <a:rPr lang="ru-RU" sz="3200" b="1" dirty="0">
                <a:solidFill>
                  <a:srgbClr val="002060"/>
                </a:solidFill>
                <a:cs typeface="Times New Roman" panose="02020603050405020304" pitchFamily="18" charset="0"/>
              </a:rPr>
              <a:t> поле. </a:t>
            </a:r>
          </a:p>
          <a:p>
            <a:pPr algn="just"/>
            <a:r>
              <a:rPr lang="ru-RU" sz="3200" b="1" dirty="0">
                <a:solidFill>
                  <a:srgbClr val="002060"/>
                </a:solidFill>
                <a:cs typeface="Times New Roman" panose="02020603050405020304" pitchFamily="18" charset="0"/>
              </a:rPr>
              <a:t>Бой продолжался 14 часов, советские воины подбили и сожгли (используя также бутылки с горючей смесью) 39 танков, отбили несколько атак противника</a:t>
            </a:r>
          </a:p>
        </p:txBody>
      </p:sp>
      <p:pic>
        <p:nvPicPr>
          <p:cNvPr id="3074" name="Picture 2" descr="https://static.tildacdn.com/tild3163-6366-4438-a263-383635393039/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90" y="1010234"/>
            <a:ext cx="6418534" cy="3438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https://gubernsky.by/media/img-2017-02-14-23-44-37.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347" y="1016564"/>
            <a:ext cx="5115671" cy="3432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752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708212" y="4193890"/>
            <a:ext cx="177043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Писатель</a:t>
            </a:r>
          </a:p>
          <a:p>
            <a:pPr algn="ctr"/>
            <a:r>
              <a:rPr lang="ru-RU" sz="2400" b="1" dirty="0">
                <a:solidFill>
                  <a:schemeClr val="tx1"/>
                </a:solidFill>
                <a:cs typeface="Times New Roman" panose="02020603050405020304" pitchFamily="18" charset="0"/>
              </a:rPr>
              <a:t>Константин </a:t>
            </a:r>
          </a:p>
          <a:p>
            <a:pPr algn="ctr"/>
            <a:r>
              <a:rPr lang="ru-RU" sz="2400" b="1" dirty="0">
                <a:solidFill>
                  <a:schemeClr val="tx1"/>
                </a:solidFill>
                <a:cs typeface="Times New Roman" panose="02020603050405020304" pitchFamily="18" charset="0"/>
              </a:rPr>
              <a:t>СИМОНОВ</a:t>
            </a:r>
          </a:p>
        </p:txBody>
      </p:sp>
      <p:sp>
        <p:nvSpPr>
          <p:cNvPr id="6" name="Прямоугольник 5"/>
          <p:cNvSpPr/>
          <p:nvPr/>
        </p:nvSpPr>
        <p:spPr>
          <a:xfrm>
            <a:off x="2735479" y="5114496"/>
            <a:ext cx="314526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Фотокорреспондент</a:t>
            </a:r>
          </a:p>
          <a:p>
            <a:pPr algn="ctr"/>
            <a:r>
              <a:rPr lang="ru-RU" sz="2400" b="1" dirty="0">
                <a:solidFill>
                  <a:schemeClr val="tx1"/>
                </a:solidFill>
                <a:cs typeface="Times New Roman" panose="02020603050405020304" pitchFamily="18" charset="0"/>
              </a:rPr>
              <a:t>Павел </a:t>
            </a:r>
          </a:p>
          <a:p>
            <a:pPr algn="ctr"/>
            <a:r>
              <a:rPr lang="ru-RU" sz="2400" b="1" dirty="0">
                <a:solidFill>
                  <a:schemeClr val="tx1"/>
                </a:solidFill>
                <a:cs typeface="Times New Roman" panose="02020603050405020304" pitchFamily="18" charset="0"/>
              </a:rPr>
              <a:t>ТРОШКИН</a:t>
            </a:r>
          </a:p>
        </p:txBody>
      </p:sp>
      <p:pic>
        <p:nvPicPr>
          <p:cNvPr id="4098" name="Picture 2" descr="https://upload.wikimedia.org/wikipedia/commons/thumb/1/1c/Pavel_Troshkin_1941.jpg/1200px-Pavel_Troshkin_1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9527" y="358615"/>
            <a:ext cx="2823239" cy="4623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https://moyaokruga.ru/img/image_big/c61a1efb-9a98-4b6b-8485-a729f1ed40d0.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18" r="26471"/>
          <a:stretch/>
        </p:blipFill>
        <p:spPr bwMode="auto">
          <a:xfrm>
            <a:off x="415673" y="358615"/>
            <a:ext cx="2325877" cy="3679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https://mgeptk.sml.by/images/izvestiya_1941-07-20_3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744" y="1011074"/>
            <a:ext cx="6208866" cy="3292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7791057" y="4378555"/>
            <a:ext cx="336638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Очерк «Горячий день», </a:t>
            </a:r>
          </a:p>
          <a:p>
            <a:pPr algn="ctr"/>
            <a:r>
              <a:rPr lang="ru-RU" sz="2400" b="1" i="1" dirty="0">
                <a:solidFill>
                  <a:schemeClr val="tx1"/>
                </a:solidFill>
                <a:cs typeface="Times New Roman" panose="02020603050405020304" pitchFamily="18" charset="0"/>
              </a:rPr>
              <a:t>газета «Известия»</a:t>
            </a:r>
            <a:endParaRPr lang="ru-RU" sz="2400"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78313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30196" y="5335436"/>
            <a:ext cx="1192414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400" b="1" dirty="0">
                <a:solidFill>
                  <a:srgbClr val="002060"/>
                </a:solidFill>
                <a:cs typeface="Times New Roman" panose="02020603050405020304" pitchFamily="18" charset="0"/>
              </a:rPr>
              <a:t>Западнее Могилева гитлеровцы захватили деревни </a:t>
            </a:r>
            <a:r>
              <a:rPr lang="ru-RU" sz="2400" b="1" dirty="0" err="1">
                <a:solidFill>
                  <a:srgbClr val="002060"/>
                </a:solidFill>
                <a:cs typeface="Times New Roman" panose="02020603050405020304" pitchFamily="18" charset="0"/>
              </a:rPr>
              <a:t>Буйничи</a:t>
            </a:r>
            <a:r>
              <a:rPr lang="ru-RU" sz="2400" b="1" dirty="0">
                <a:solidFill>
                  <a:srgbClr val="002060"/>
                </a:solidFill>
                <a:cs typeface="Times New Roman" panose="02020603050405020304" pitchFamily="18" charset="0"/>
              </a:rPr>
              <a:t>, </a:t>
            </a:r>
            <a:r>
              <a:rPr lang="ru-RU" sz="2400" b="1" dirty="0" err="1">
                <a:solidFill>
                  <a:srgbClr val="002060"/>
                </a:solidFill>
                <a:cs typeface="Times New Roman" panose="02020603050405020304" pitchFamily="18" charset="0"/>
              </a:rPr>
              <a:t>Тишовку</a:t>
            </a:r>
            <a:r>
              <a:rPr lang="ru-RU" sz="2400" b="1" dirty="0">
                <a:solidFill>
                  <a:srgbClr val="002060"/>
                </a:solidFill>
                <a:cs typeface="Times New Roman" panose="02020603050405020304" pitchFamily="18" charset="0"/>
              </a:rPr>
              <a:t>, Затишье, Казимировку, Пашково, Гаи, Николаевку, </a:t>
            </a:r>
            <a:r>
              <a:rPr lang="ru-RU" sz="2400" b="1" dirty="0" err="1">
                <a:solidFill>
                  <a:srgbClr val="002060"/>
                </a:solidFill>
                <a:cs typeface="Times New Roman" panose="02020603050405020304" pitchFamily="18" charset="0"/>
              </a:rPr>
              <a:t>Полыковичи</a:t>
            </a:r>
            <a:r>
              <a:rPr lang="ru-RU" sz="2400" b="1" dirty="0">
                <a:solidFill>
                  <a:srgbClr val="002060"/>
                </a:solidFill>
                <a:cs typeface="Times New Roman" panose="02020603050405020304" pitchFamily="18" charset="0"/>
              </a:rPr>
              <a:t>, на восточном берегу Днепра – Холмы, </a:t>
            </a:r>
            <a:r>
              <a:rPr lang="ru-RU" sz="2400" b="1" dirty="0" err="1">
                <a:solidFill>
                  <a:srgbClr val="002060"/>
                </a:solidFill>
                <a:cs typeface="Times New Roman" panose="02020603050405020304" pitchFamily="18" charset="0"/>
              </a:rPr>
              <a:t>Луполово</a:t>
            </a:r>
            <a:r>
              <a:rPr lang="ru-RU" sz="2400" b="1" dirty="0">
                <a:solidFill>
                  <a:srgbClr val="002060"/>
                </a:solidFill>
                <a:cs typeface="Times New Roman" panose="02020603050405020304" pitchFamily="18" charset="0"/>
              </a:rPr>
              <a:t>, </a:t>
            </a:r>
            <a:r>
              <a:rPr lang="ru-RU" sz="2400" b="1" dirty="0" err="1">
                <a:solidFill>
                  <a:srgbClr val="002060"/>
                </a:solidFill>
                <a:cs typeface="Times New Roman" panose="02020603050405020304" pitchFamily="18" charset="0"/>
              </a:rPr>
              <a:t>Гребенево</a:t>
            </a:r>
            <a:r>
              <a:rPr lang="ru-RU" sz="2400" b="1" dirty="0">
                <a:solidFill>
                  <a:srgbClr val="002060"/>
                </a:solidFill>
                <a:cs typeface="Times New Roman" panose="02020603050405020304" pitchFamily="18" charset="0"/>
              </a:rPr>
              <a:t>, поселок совхоза «</a:t>
            </a:r>
            <a:r>
              <a:rPr lang="ru-RU" sz="2400" b="1" dirty="0" err="1">
                <a:solidFill>
                  <a:srgbClr val="002060"/>
                </a:solidFill>
                <a:cs typeface="Times New Roman" panose="02020603050405020304" pitchFamily="18" charset="0"/>
              </a:rPr>
              <a:t>Вейно</a:t>
            </a:r>
            <a:r>
              <a:rPr lang="ru-RU" sz="2400" b="1" dirty="0">
                <a:solidFill>
                  <a:srgbClr val="002060"/>
                </a:solidFill>
                <a:cs typeface="Times New Roman" panose="02020603050405020304" pitchFamily="18" charset="0"/>
              </a:rPr>
              <a:t>» и др.</a:t>
            </a:r>
            <a:endParaRPr lang="ru-RU" sz="2400" b="1" i="1" dirty="0">
              <a:solidFill>
                <a:srgbClr val="002060"/>
              </a:solidFill>
              <a:cs typeface="Times New Roman" panose="02020603050405020304" pitchFamily="18" charset="0"/>
            </a:endParaRPr>
          </a:p>
        </p:txBody>
      </p:sp>
      <p:pic>
        <p:nvPicPr>
          <p:cNvPr id="2" name="Рисунок 1"/>
          <p:cNvPicPr>
            <a:picLocks noChangeAspect="1"/>
          </p:cNvPicPr>
          <p:nvPr/>
        </p:nvPicPr>
        <p:blipFill rotWithShape="1">
          <a:blip r:embed="rId4"/>
          <a:srcRect l="20773" t="6738" b="3901"/>
          <a:stretch/>
        </p:blipFill>
        <p:spPr>
          <a:xfrm>
            <a:off x="4747846" y="518748"/>
            <a:ext cx="7123062" cy="4519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4204080" y="221306"/>
            <a:ext cx="363247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Современная карта окрестностей Могилева</a:t>
            </a:r>
            <a:endParaRPr lang="ru-RU" sz="2400" b="1" i="1" dirty="0">
              <a:solidFill>
                <a:schemeClr val="tx1"/>
              </a:solidFill>
              <a:cs typeface="Times New Roman" panose="02020603050405020304" pitchFamily="18" charset="0"/>
            </a:endParaRPr>
          </a:p>
        </p:txBody>
      </p:sp>
      <p:pic>
        <p:nvPicPr>
          <p:cNvPr id="5126" name="Picture 6" descr="https://pbs.twimg.com/media/Dh9dUH-UEAATQyB.jpg: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002" y="234336"/>
            <a:ext cx="3737342" cy="4983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8341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30196" y="5142010"/>
            <a:ext cx="11924146"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400" b="1" dirty="0">
                <a:solidFill>
                  <a:srgbClr val="002060"/>
                </a:solidFill>
                <a:cs typeface="Times New Roman" panose="02020603050405020304" pitchFamily="18" charset="0"/>
              </a:rPr>
              <a:t>Оборона Могилева имела огромное значение для последующего хода войны.                    Здесь было задержано наступление группы армий «Центр» на главном московском направлении. Здесь был получен бесценный опыт, использованный позже                             при обороне Сталинграда, НЕРЕДКО МОГИЛЕВ НАЗЫВАЛИ «ОТЦОМ СТАЛИНГРАДА»</a:t>
            </a:r>
            <a:endParaRPr lang="ru-RU" sz="2400" b="1" i="1" dirty="0">
              <a:solidFill>
                <a:srgbClr val="002060"/>
              </a:solidFill>
              <a:cs typeface="Times New Roman" panose="02020603050405020304" pitchFamily="18" charset="0"/>
            </a:endParaRPr>
          </a:p>
        </p:txBody>
      </p:sp>
      <p:pic>
        <p:nvPicPr>
          <p:cNvPr id="6146" name="Picture 2" descr="https://mgeptk.sml.by/images/1_map_Fo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81" y="217109"/>
            <a:ext cx="6342184" cy="475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r="51117" b="34437"/>
          <a:stretch/>
        </p:blipFill>
        <p:spPr>
          <a:xfrm>
            <a:off x="7680532" y="593931"/>
            <a:ext cx="3468291" cy="354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7025000" y="4265861"/>
            <a:ext cx="4779353"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dirty="0">
                <a:solidFill>
                  <a:schemeClr val="tx1"/>
                </a:solidFill>
                <a:cs typeface="Times New Roman" panose="02020603050405020304" pitchFamily="18" charset="0"/>
              </a:rPr>
              <a:t>В 1980 году Могилев был награжден </a:t>
            </a:r>
          </a:p>
          <a:p>
            <a:pPr algn="ctr"/>
            <a:r>
              <a:rPr lang="ru-RU" sz="2000" b="1" dirty="0">
                <a:solidFill>
                  <a:schemeClr val="tx1"/>
                </a:solidFill>
                <a:cs typeface="Times New Roman" panose="02020603050405020304" pitchFamily="18" charset="0"/>
              </a:rPr>
              <a:t>орденом Отечественной войны І степени</a:t>
            </a:r>
            <a:endParaRPr lang="ru-RU" sz="20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650742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7781" y="4616754"/>
            <a:ext cx="11924146" cy="20416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800"/>
              </a:lnSpc>
            </a:pPr>
            <a:r>
              <a:rPr lang="ru-RU" sz="3600" b="1" dirty="0">
                <a:solidFill>
                  <a:srgbClr val="002060"/>
                </a:solidFill>
                <a:cs typeface="Times New Roman" panose="02020603050405020304" pitchFamily="18" charset="0"/>
              </a:rPr>
              <a:t>14 июля 1941 г. в ходе боев за Оршу сокрушительный огонь по врагу открыла первая экспериментальная батарея реактивных артиллерийских установок капитана </a:t>
            </a:r>
            <a:r>
              <a:rPr lang="ru-RU" sz="3600" b="1" dirty="0" err="1">
                <a:solidFill>
                  <a:srgbClr val="002060"/>
                </a:solidFill>
                <a:cs typeface="Times New Roman" panose="02020603050405020304" pitchFamily="18" charset="0"/>
              </a:rPr>
              <a:t>И.А.Флерова</a:t>
            </a:r>
            <a:r>
              <a:rPr lang="ru-RU" sz="3600" b="1" dirty="0">
                <a:solidFill>
                  <a:srgbClr val="002060"/>
                </a:solidFill>
                <a:cs typeface="Times New Roman" panose="02020603050405020304" pitchFamily="18" charset="0"/>
              </a:rPr>
              <a:t> – «катюш»</a:t>
            </a:r>
            <a:endParaRPr lang="ru-RU" sz="3600" b="1" i="1" dirty="0">
              <a:solidFill>
                <a:srgbClr val="002060"/>
              </a:solidFill>
              <a:cs typeface="Times New Roman" panose="02020603050405020304" pitchFamily="18" charset="0"/>
            </a:endParaRPr>
          </a:p>
        </p:txBody>
      </p:sp>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r="51117" b="34437"/>
          <a:stretch/>
        </p:blipFill>
        <p:spPr>
          <a:xfrm>
            <a:off x="1406986" y="217109"/>
            <a:ext cx="3468291" cy="354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300901" y="3770721"/>
            <a:ext cx="5680459" cy="8366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2400" b="1" dirty="0">
                <a:solidFill>
                  <a:schemeClr val="tx1"/>
                </a:solidFill>
                <a:cs typeface="Times New Roman" panose="02020603050405020304" pitchFamily="18" charset="0"/>
              </a:rPr>
              <a:t>В 1984 году Орша была награждена орденом Отечественной войны І степени</a:t>
            </a:r>
            <a:endParaRPr lang="ru-RU" sz="2400" b="1" i="1" dirty="0">
              <a:solidFill>
                <a:schemeClr val="tx1"/>
              </a:solidFill>
              <a:cs typeface="Times New Roman" panose="02020603050405020304" pitchFamily="18" charset="0"/>
            </a:endParaRPr>
          </a:p>
        </p:txBody>
      </p:sp>
      <p:pic>
        <p:nvPicPr>
          <p:cNvPr id="2" name="Рисунок 1"/>
          <p:cNvPicPr>
            <a:picLocks noChangeAspect="1"/>
          </p:cNvPicPr>
          <p:nvPr/>
        </p:nvPicPr>
        <p:blipFill>
          <a:blip r:embed="rId5"/>
          <a:stretch>
            <a:fillRect/>
          </a:stretch>
        </p:blipFill>
        <p:spPr>
          <a:xfrm>
            <a:off x="6183287" y="1031212"/>
            <a:ext cx="5800895" cy="3416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5700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7781" y="4616754"/>
            <a:ext cx="11924146" cy="20416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800"/>
              </a:lnSpc>
            </a:pPr>
            <a:r>
              <a:rPr lang="ru-RU" sz="3600" b="1" dirty="0">
                <a:solidFill>
                  <a:srgbClr val="002060"/>
                </a:solidFill>
                <a:cs typeface="Times New Roman" panose="02020603050405020304" pitchFamily="18" charset="0"/>
              </a:rPr>
              <a:t>Первый документально подтвержденный партизанский бой в ходе Второй мировой войны провел уже 28 июня 1941 г. в окрестностях Пинска отряд легендарного командира В.З. Коржа.</a:t>
            </a:r>
            <a:endParaRPr lang="ru-RU" sz="3600" b="1" i="1" dirty="0">
              <a:solidFill>
                <a:srgbClr val="002060"/>
              </a:solidFill>
              <a:cs typeface="Times New Roman" panose="02020603050405020304" pitchFamily="18" charset="0"/>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91" y="140313"/>
            <a:ext cx="7477594" cy="4191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6585582" y="3757609"/>
            <a:ext cx="5486345"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Первыми партизанами-героями СССР стали в 1941 году белорусы</a:t>
            </a:r>
            <a:endParaRPr lang="ru-RU" sz="2400" b="1" i="1" dirty="0">
              <a:solidFill>
                <a:schemeClr val="tx1"/>
              </a:solidFill>
              <a:cs typeface="Times New Roman" panose="02020603050405020304" pitchFamily="18" charset="0"/>
            </a:endParaRPr>
          </a:p>
        </p:txBody>
      </p:sp>
      <p:pic>
        <p:nvPicPr>
          <p:cNvPr id="1026" name="Picture 2" descr="https://bryansknovosti.ru/wp-content/uploads/2021/1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8846" y="679308"/>
            <a:ext cx="3197225" cy="305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83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38545" y="4653699"/>
            <a:ext cx="11924146" cy="20415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800"/>
              </a:lnSpc>
            </a:pPr>
            <a:r>
              <a:rPr lang="ru-RU" sz="3600" b="1" dirty="0">
                <a:solidFill>
                  <a:srgbClr val="002060"/>
                </a:solidFill>
                <a:cs typeface="Times New Roman" panose="02020603050405020304" pitchFamily="18" charset="0"/>
              </a:rPr>
              <a:t>Важную роль в приближении общей Победы над врагом сыграли белорусы – труженики тыла</a:t>
            </a:r>
            <a:r>
              <a:rPr lang="ru-RU" sz="3600" b="1" i="1" dirty="0">
                <a:solidFill>
                  <a:srgbClr val="002060"/>
                </a:solidFill>
                <a:cs typeface="Times New Roman" panose="02020603050405020304" pitchFamily="18" charset="0"/>
              </a:rPr>
              <a:t>.</a:t>
            </a:r>
          </a:p>
          <a:p>
            <a:pPr algn="just">
              <a:lnSpc>
                <a:spcPts val="3800"/>
              </a:lnSpc>
            </a:pPr>
            <a:r>
              <a:rPr lang="ru-RU" sz="3600" b="1" dirty="0">
                <a:solidFill>
                  <a:srgbClr val="002060"/>
                </a:solidFill>
                <a:cs typeface="Times New Roman" panose="02020603050405020304" pitchFamily="18" charset="0"/>
              </a:rPr>
              <a:t>К лету 1942 года для нужд фронта функционировало более 60 белорусских предприятий</a:t>
            </a:r>
          </a:p>
        </p:txBody>
      </p:sp>
      <p:sp>
        <p:nvSpPr>
          <p:cNvPr id="7" name="Прямоугольник 6"/>
          <p:cNvSpPr/>
          <p:nvPr/>
        </p:nvSpPr>
        <p:spPr>
          <a:xfrm>
            <a:off x="498764" y="205613"/>
            <a:ext cx="11397673" cy="437042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4000" b="1" dirty="0">
                <a:solidFill>
                  <a:schemeClr val="tx1"/>
                </a:solidFill>
                <a:cs typeface="Times New Roman" panose="02020603050405020304" pitchFamily="18" charset="0"/>
              </a:rPr>
              <a:t>В июле–августе 1941 г.:</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в глубь территории СССР, в Поволжье, на Урал, в Сибирь и Среднюю Азию, были эвакуированы более 1 млн человек,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оборудование 129 крупных предприятий,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36 машинно-тракторных станций.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К лету 1942 года для нужд фронта функционировало более 60 белорусских предприятий</a:t>
            </a:r>
          </a:p>
        </p:txBody>
      </p:sp>
    </p:spTree>
    <p:extLst>
      <p:ext uri="{BB962C8B-B14F-4D97-AF65-F5344CB8AC3E}">
        <p14:creationId xmlns:p14="http://schemas.microsoft.com/office/powerpoint/2010/main" val="522657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0072" y="3968618"/>
            <a:ext cx="11924146" cy="279506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Значительный вклад в разгром гитлеровских полчищ внесли военачальники: более 400 генералов и адмиралов-уроженцев Беларуси. Родившиеся на белорусской земле, 22 генерала командовали армиями, более 40 генералов-белорусов проходили службу в Генеральном штабе</a:t>
            </a:r>
            <a:endParaRPr lang="ru-RU" sz="3600" b="1" i="1" dirty="0">
              <a:solidFill>
                <a:srgbClr val="002060"/>
              </a:solidFill>
              <a:cs typeface="Times New Roman" panose="02020603050405020304" pitchFamily="18" charset="0"/>
            </a:endParaRPr>
          </a:p>
        </p:txBody>
      </p:sp>
      <p:sp>
        <p:nvSpPr>
          <p:cNvPr id="11" name="Прямоугольник 10"/>
          <p:cNvSpPr/>
          <p:nvPr/>
        </p:nvSpPr>
        <p:spPr>
          <a:xfrm>
            <a:off x="120072" y="506408"/>
            <a:ext cx="4821382"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С именем нашего соотечественника генерала армии А.И. Антонова связана разработка всех крупнейших победоносных операций Красной Армии, </a:t>
            </a:r>
          </a:p>
          <a:p>
            <a:pPr algn="ctr"/>
            <a:r>
              <a:rPr lang="ru-RU" sz="2400" b="1" dirty="0">
                <a:solidFill>
                  <a:schemeClr val="tx1"/>
                </a:solidFill>
                <a:cs typeface="Times New Roman" panose="02020603050405020304" pitchFamily="18" charset="0"/>
              </a:rPr>
              <a:t>в том числе стратегическая наступательная операция «Багратион»</a:t>
            </a:r>
            <a:endParaRPr lang="ru-RU" sz="2400" b="1" i="1" dirty="0">
              <a:solidFill>
                <a:schemeClr val="tx1"/>
              </a:solidFill>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5102902" y="371054"/>
            <a:ext cx="2672484" cy="3442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5519" y="832873"/>
            <a:ext cx="4078699" cy="262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8333085" y="3450167"/>
            <a:ext cx="334356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Операция «Багратион»</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77886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695946" y="5167250"/>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Генерал-лейтенант</a:t>
            </a:r>
          </a:p>
          <a:p>
            <a:pPr algn="ctr"/>
            <a:r>
              <a:rPr lang="ru-RU" sz="2400" b="1" dirty="0">
                <a:solidFill>
                  <a:schemeClr val="tx1"/>
                </a:solidFill>
                <a:cs typeface="Times New Roman" panose="02020603050405020304" pitchFamily="18" charset="0"/>
              </a:rPr>
              <a:t>Иван Тихонович </a:t>
            </a:r>
          </a:p>
          <a:p>
            <a:pPr algn="ctr"/>
            <a:r>
              <a:rPr lang="ru-RU" sz="2400" b="1" dirty="0">
                <a:solidFill>
                  <a:schemeClr val="tx1"/>
                </a:solidFill>
                <a:cs typeface="Times New Roman" panose="02020603050405020304" pitchFamily="18" charset="0"/>
              </a:rPr>
              <a:t>ГРИШИН</a:t>
            </a:r>
            <a:endParaRPr lang="ru-RU" sz="2400" b="1" i="1" dirty="0">
              <a:solidFill>
                <a:schemeClr val="tx1"/>
              </a:solidFill>
              <a:cs typeface="Times New Roman" panose="02020603050405020304" pitchFamily="18" charset="0"/>
            </a:endParaRPr>
          </a:p>
        </p:txBody>
      </p:sp>
      <p:sp>
        <p:nvSpPr>
          <p:cNvPr id="6" name="Прямоугольник 5"/>
          <p:cNvSpPr/>
          <p:nvPr/>
        </p:nvSpPr>
        <p:spPr>
          <a:xfrm>
            <a:off x="4511808" y="5167249"/>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Генерал-лейтенант</a:t>
            </a:r>
          </a:p>
          <a:p>
            <a:pPr algn="ctr"/>
            <a:r>
              <a:rPr lang="ru-RU" sz="2400" b="1" dirty="0">
                <a:solidFill>
                  <a:schemeClr val="tx1"/>
                </a:solidFill>
                <a:cs typeface="Times New Roman" panose="02020603050405020304" pitchFamily="18" charset="0"/>
              </a:rPr>
              <a:t>Иван Васильевич </a:t>
            </a:r>
          </a:p>
          <a:p>
            <a:pPr algn="ctr"/>
            <a:r>
              <a:rPr lang="ru-RU" sz="2400" b="1" dirty="0">
                <a:solidFill>
                  <a:schemeClr val="tx1"/>
                </a:solidFill>
                <a:cs typeface="Times New Roman" panose="02020603050405020304" pitchFamily="18" charset="0"/>
              </a:rPr>
              <a:t>БОЛДИН</a:t>
            </a:r>
          </a:p>
        </p:txBody>
      </p:sp>
      <p:sp>
        <p:nvSpPr>
          <p:cNvPr id="7" name="Прямоугольник 6"/>
          <p:cNvSpPr/>
          <p:nvPr/>
        </p:nvSpPr>
        <p:spPr>
          <a:xfrm>
            <a:off x="8327670" y="5167248"/>
            <a:ext cx="363247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i="1" dirty="0">
                <a:solidFill>
                  <a:schemeClr val="tx1"/>
                </a:solidFill>
                <a:cs typeface="Times New Roman" panose="02020603050405020304" pitchFamily="18" charset="0"/>
              </a:rPr>
              <a:t>Генерал-полковник </a:t>
            </a:r>
          </a:p>
          <a:p>
            <a:pPr algn="ctr"/>
            <a:r>
              <a:rPr lang="ru-RU" sz="2400" b="1" dirty="0">
                <a:solidFill>
                  <a:schemeClr val="tx1"/>
                </a:solidFill>
                <a:cs typeface="Times New Roman" panose="02020603050405020304" pitchFamily="18" charset="0"/>
              </a:rPr>
              <a:t>Константин Андреевич ВЕРШИНИН</a:t>
            </a:r>
          </a:p>
        </p:txBody>
      </p:sp>
      <p:pic>
        <p:nvPicPr>
          <p:cNvPr id="7170" name="Picture 2" descr="https://pbs.twimg.com/media/EL6iv5RXUAAnvYm?format=jpg&amp;name=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03" y="752873"/>
            <a:ext cx="3771215" cy="4275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https://avatars.dzeninfra.ru/get-zen_doc/5233346/pub_62fb924335f4973ecd994266_62fb9639c0f5c61a7771f4e3/scale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554" y="752873"/>
            <a:ext cx="2868979" cy="4266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descr="https://sun9-59.userapi.com/impf/F0FLLXHeTnoQGwTxLj-r5K349oVXCIvBmKHgNQ/STqOH8KhT_o.jpg?size=681x1024&amp;quality=96&amp;sign=0c63f7c050dd054481a31ebc768691f4&amp;c_uniq_tag=TQzb0P8jzV_mG6S4tnL1qFYSKQpW3FD4_MONYbE_xO8&amp;type=alb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757818"/>
            <a:ext cx="2833861" cy="4261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145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099128" y="5050285"/>
            <a:ext cx="10012218"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3200" b="1" dirty="0">
                <a:solidFill>
                  <a:srgbClr val="002060"/>
                </a:solidFill>
                <a:cs typeface="Times New Roman" panose="02020603050405020304" pitchFamily="18" charset="0"/>
              </a:rPr>
              <a:t>В авангарде борьбы с нацистами на белорусской земле были более 400 тыс. партизан и подпольщиков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47" y="1396172"/>
            <a:ext cx="6019486" cy="3239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a:stretch>
            <a:fillRect/>
          </a:stretch>
        </p:blipFill>
        <p:spPr>
          <a:xfrm>
            <a:off x="6405564" y="1396171"/>
            <a:ext cx="5518582" cy="3239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8759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0072" y="5168508"/>
            <a:ext cx="11924146" cy="14485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В городе снова шли бои за каждый дом. На день освобождения города в нём было менее 10 тысяч жителей. Из 6653 зданий уцелело менее половины</a:t>
            </a:r>
            <a:endParaRPr lang="ru-RU" sz="3600" b="1" i="1" dirty="0">
              <a:solidFill>
                <a:srgbClr val="002060"/>
              </a:solidFill>
              <a:cs typeface="Times New Roman" panose="02020603050405020304" pitchFamily="18" charset="0"/>
            </a:endParaRPr>
          </a:p>
        </p:txBody>
      </p:sp>
      <p:pic>
        <p:nvPicPr>
          <p:cNvPr id="8194" name="Picture 2" descr="https://waralbum.ru/wp-content/uploads/2019/09/Osvobozjdennaya-Belorus_1944_author-B_Yaroslavce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7824" y="499532"/>
            <a:ext cx="5900735" cy="3829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6215018" y="4422807"/>
            <a:ext cx="548634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Освобождение Могилева</a:t>
            </a:r>
            <a:endParaRPr lang="ru-RU" sz="2400" b="1" i="1" dirty="0">
              <a:solidFill>
                <a:schemeClr val="tx1"/>
              </a:solidFill>
              <a:cs typeface="Times New Roman" panose="02020603050405020304" pitchFamily="18" charset="0"/>
            </a:endParaRPr>
          </a:p>
        </p:txBody>
      </p:sp>
      <p:pic>
        <p:nvPicPr>
          <p:cNvPr id="8196" name="Picture 4" descr="https://masheka.by/uploads/posts/2019-06/1561114657_karta-mogileva-238-ja-s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180" y="209788"/>
            <a:ext cx="5189565" cy="3887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Прямоугольник 14"/>
          <p:cNvSpPr/>
          <p:nvPr/>
        </p:nvSpPr>
        <p:spPr>
          <a:xfrm>
            <a:off x="118166" y="4185388"/>
            <a:ext cx="578292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Схема наступления 238-й стрелковой дивизии 27-28 июня 1944 года</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274037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61447" y="5670841"/>
            <a:ext cx="11924146" cy="9996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На белорусской территории кровопролитная война длилась долгие </a:t>
            </a:r>
            <a:r>
              <a:rPr lang="ru-RU" sz="3600" b="1" dirty="0">
                <a:solidFill>
                  <a:srgbClr val="002060"/>
                </a:solidFill>
                <a:effectLst>
                  <a:outerShdw blurRad="38100" dist="38100" dir="2700000" algn="tl">
                    <a:srgbClr val="000000">
                      <a:alpha val="43137"/>
                    </a:srgbClr>
                  </a:outerShdw>
                </a:effectLst>
                <a:cs typeface="Times New Roman" panose="02020603050405020304" pitchFamily="18" charset="0"/>
              </a:rPr>
              <a:t>3 года 1 месяц и 6 дней</a:t>
            </a:r>
            <a:endParaRPr lang="ru-RU" sz="3600" b="1" i="1"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b="6467"/>
          <a:stretch/>
        </p:blipFill>
        <p:spPr>
          <a:xfrm>
            <a:off x="300181" y="236604"/>
            <a:ext cx="7910946" cy="4797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4814026" y="4525972"/>
            <a:ext cx="334356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Минск – город-герой</a:t>
            </a:r>
            <a:endParaRPr lang="ru-RU" sz="2400" b="1" i="1" dirty="0">
              <a:solidFill>
                <a:schemeClr val="tx1"/>
              </a:solidFill>
              <a:cs typeface="Times New Roman" panose="02020603050405020304"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381" y="3175627"/>
            <a:ext cx="3569854" cy="2379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a:stretch>
            <a:fillRect/>
          </a:stretch>
        </p:blipFill>
        <p:spPr>
          <a:xfrm>
            <a:off x="8377382" y="938588"/>
            <a:ext cx="3569854" cy="1969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6048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96792" y="4775276"/>
            <a:ext cx="11924146" cy="18973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После распада Советского Союза и ликвидации Организации Варшавского договора ведущие страны Запада активизировали усилия на восточно-европейском пространстве по ревизии истории Второй мировой войны </a:t>
            </a:r>
            <a:endParaRPr lang="ru-RU" sz="3600" b="1" i="1"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04" y="250606"/>
            <a:ext cx="5930322" cy="4401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4485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0072" y="3833166"/>
            <a:ext cx="11924146" cy="279506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В современной Польше активно насаждается антиисторический подход о том, что «Вторая мировая война началась с нападения на Польшу фашистской Германии и Советского Союза». При этом СССР называется «агрессором» и обвинялся во всех бедах польского государства в период с 1939 по 1991 годы </a:t>
            </a:r>
            <a:endParaRPr lang="ru-RU" sz="3600" b="1" i="1"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461" y="452582"/>
            <a:ext cx="5559368" cy="3141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7139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0072" y="4729093"/>
            <a:ext cx="11924146" cy="18973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600" b="1" dirty="0">
                <a:solidFill>
                  <a:srgbClr val="002060"/>
                </a:solidFill>
                <a:cs typeface="Times New Roman" panose="02020603050405020304" pitchFamily="18" charset="0"/>
              </a:rPr>
              <a:t>Предпринимаются шаги, направленные на отвлечение общественного мнения от главных сражений с нацистами (битва под Москвой, Курская битва, операция «Багратион» и др.)</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2" y="1062182"/>
            <a:ext cx="5829172" cy="3278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3018" y="1089186"/>
            <a:ext cx="5522644" cy="325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365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98764" y="205613"/>
            <a:ext cx="11397673" cy="560153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4000" b="1" dirty="0">
                <a:solidFill>
                  <a:schemeClr val="tx1"/>
                </a:solidFill>
                <a:cs typeface="Times New Roman" panose="02020603050405020304" pitchFamily="18" charset="0"/>
              </a:rPr>
              <a:t>Другими направлениями фальсификации исторических событий являются:</a:t>
            </a:r>
          </a:p>
          <a:p>
            <a:pPr algn="ctr"/>
            <a:endParaRPr lang="ru-RU" sz="4000" b="1" dirty="0">
              <a:solidFill>
                <a:schemeClr val="tx1"/>
              </a:solidFill>
              <a:cs typeface="Times New Roman" panose="02020603050405020304" pitchFamily="18" charset="0"/>
            </a:endParaRP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возложение вины за развязывание Второй мировой войны на СССР,</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отождествление нацизма и коммунизма,</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реабилитация и возвеличивание предателей, приспешников фашизма, коллаборационистов,</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отрицание освободительной миссии Красной армии на европейском континенте,</a:t>
            </a:r>
          </a:p>
        </p:txBody>
      </p:sp>
    </p:spTree>
    <p:extLst>
      <p:ext uri="{BB962C8B-B14F-4D97-AF65-F5344CB8AC3E}">
        <p14:creationId xmlns:p14="http://schemas.microsoft.com/office/powerpoint/2010/main" val="2286130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98764" y="722850"/>
            <a:ext cx="11397673"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принижение значения партизанского движения на территории Беларуси с активным использованием избитых идеологических штампов, рожденных в период «холодной войны»,</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умаление решающей роли СССР в разгроме фашистской Германии, приписки западным участникам антигитлеровской коалиции «авторства» коренного перелома в разгроме фашизма,</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практикуются и т.н. частные методы фальсификации</a:t>
            </a:r>
          </a:p>
        </p:txBody>
      </p:sp>
    </p:spTree>
    <p:extLst>
      <p:ext uri="{BB962C8B-B14F-4D97-AF65-F5344CB8AC3E}">
        <p14:creationId xmlns:p14="http://schemas.microsoft.com/office/powerpoint/2010/main" val="310121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79748" y="5541894"/>
            <a:ext cx="9946539" cy="9900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Открытый урок </a:t>
            </a:r>
          </a:p>
          <a:p>
            <a:pPr algn="ctr">
              <a:lnSpc>
                <a:spcPts val="3500"/>
              </a:lnSpc>
            </a:pPr>
            <a:r>
              <a:rPr lang="ru-RU" sz="3600" b="1" dirty="0">
                <a:solidFill>
                  <a:srgbClr val="002060"/>
                </a:solidFill>
                <a:cs typeface="Times New Roman" panose="02020603050405020304" pitchFamily="18" charset="0"/>
              </a:rPr>
              <a:t>«Историческая память – дорога  в будущее!»</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598" y="1330036"/>
            <a:ext cx="5494663" cy="3519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62" y="1065562"/>
            <a:ext cx="5397336" cy="4048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8644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98221" y="4738331"/>
            <a:ext cx="9946539" cy="18973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В 2021–2022 гг. отечественное законодательство было дополнено законами </a:t>
            </a:r>
          </a:p>
          <a:p>
            <a:pPr algn="ctr">
              <a:lnSpc>
                <a:spcPts val="3500"/>
              </a:lnSpc>
            </a:pPr>
            <a:r>
              <a:rPr lang="ru-RU" sz="3600" b="1" dirty="0">
                <a:solidFill>
                  <a:srgbClr val="002060"/>
                </a:solidFill>
                <a:cs typeface="Times New Roman" panose="02020603050405020304" pitchFamily="18" charset="0"/>
              </a:rPr>
              <a:t>«О недопущении реабилитации нацизма» </a:t>
            </a:r>
          </a:p>
          <a:p>
            <a:pPr algn="ctr">
              <a:lnSpc>
                <a:spcPts val="3500"/>
              </a:lnSpc>
            </a:pPr>
            <a:r>
              <a:rPr lang="ru-RU" sz="3600" b="1" dirty="0">
                <a:solidFill>
                  <a:srgbClr val="002060"/>
                </a:solidFill>
                <a:cs typeface="Times New Roman" panose="02020603050405020304" pitchFamily="18" charset="0"/>
              </a:rPr>
              <a:t>и «О геноциде белорусского народа»</a:t>
            </a:r>
          </a:p>
        </p:txBody>
      </p:sp>
      <p:pic>
        <p:nvPicPr>
          <p:cNvPr id="2" name="Рисунок 1"/>
          <p:cNvPicPr>
            <a:picLocks noChangeAspect="1"/>
          </p:cNvPicPr>
          <p:nvPr/>
        </p:nvPicPr>
        <p:blipFill>
          <a:blip r:embed="rId4"/>
          <a:stretch>
            <a:fillRect/>
          </a:stretch>
        </p:blipFill>
        <p:spPr>
          <a:xfrm>
            <a:off x="382153" y="1191924"/>
            <a:ext cx="5973863" cy="3112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a:stretch>
            <a:fillRect/>
          </a:stretch>
        </p:blipFill>
        <p:spPr>
          <a:xfrm>
            <a:off x="6485323" y="1191924"/>
            <a:ext cx="5416014" cy="3112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6252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98221" y="4738331"/>
            <a:ext cx="9946539" cy="14485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Республиканский совет по исторической политике при Администрации Президента Республики Беларусь </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34" y="858982"/>
            <a:ext cx="5633004" cy="373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603" y="858982"/>
            <a:ext cx="5595360" cy="373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969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5495636" y="1018412"/>
            <a:ext cx="6474692" cy="270843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ru-RU" sz="3400" b="1" dirty="0">
                <a:solidFill>
                  <a:srgbClr val="002060"/>
                </a:solidFill>
                <a:cs typeface="Times New Roman" panose="02020603050405020304" pitchFamily="18" charset="0"/>
              </a:rPr>
              <a:t>ЗА ГОДЫ ВОЙНЫ: </a:t>
            </a:r>
          </a:p>
          <a:p>
            <a:pPr algn="r"/>
            <a:r>
              <a:rPr lang="ru-RU" sz="3400" b="1" dirty="0">
                <a:solidFill>
                  <a:srgbClr val="002060"/>
                </a:solidFill>
                <a:effectLst>
                  <a:outerShdw blurRad="38100" dist="38100" dir="2700000" algn="tl">
                    <a:srgbClr val="000000">
                      <a:alpha val="43137"/>
                    </a:srgbClr>
                  </a:outerShdw>
                </a:effectLst>
                <a:cs typeface="Times New Roman" panose="02020603050405020304" pitchFamily="18" charset="0"/>
              </a:rPr>
              <a:t>25</a:t>
            </a:r>
            <a:r>
              <a:rPr lang="ru-RU" sz="3400" b="1" dirty="0">
                <a:solidFill>
                  <a:srgbClr val="002060"/>
                </a:solidFill>
                <a:cs typeface="Times New Roman" panose="02020603050405020304" pitchFamily="18" charset="0"/>
              </a:rPr>
              <a:t> жителей Беларуси повторили подвиг Николая Гастелло,</a:t>
            </a:r>
          </a:p>
          <a:p>
            <a:pPr algn="r"/>
            <a:r>
              <a:rPr lang="ru-RU" sz="3400" b="1" dirty="0">
                <a:solidFill>
                  <a:srgbClr val="002060"/>
                </a:solidFill>
                <a:effectLst>
                  <a:outerShdw blurRad="38100" dist="38100" dir="2700000" algn="tl">
                    <a:srgbClr val="000000">
                      <a:alpha val="43137"/>
                    </a:srgbClr>
                  </a:outerShdw>
                </a:effectLst>
                <a:cs typeface="Times New Roman" panose="02020603050405020304" pitchFamily="18" charset="0"/>
              </a:rPr>
              <a:t>16</a:t>
            </a:r>
            <a:r>
              <a:rPr lang="ru-RU" sz="3400" b="1" dirty="0">
                <a:solidFill>
                  <a:srgbClr val="002060"/>
                </a:solidFill>
                <a:cs typeface="Times New Roman" panose="02020603050405020304" pitchFamily="18" charset="0"/>
              </a:rPr>
              <a:t> – Александра Матросова, </a:t>
            </a:r>
          </a:p>
          <a:p>
            <a:pPr algn="r"/>
            <a:r>
              <a:rPr lang="ru-RU" sz="3400" b="1" dirty="0">
                <a:solidFill>
                  <a:srgbClr val="002060"/>
                </a:solidFill>
                <a:effectLst>
                  <a:outerShdw blurRad="38100" dist="38100" dir="2700000" algn="tl">
                    <a:srgbClr val="000000">
                      <a:alpha val="43137"/>
                    </a:srgbClr>
                  </a:outerShdw>
                </a:effectLst>
                <a:cs typeface="Times New Roman" panose="02020603050405020304" pitchFamily="18" charset="0"/>
              </a:rPr>
              <a:t>2</a:t>
            </a:r>
            <a:r>
              <a:rPr lang="ru-RU" sz="3400" b="1" dirty="0">
                <a:solidFill>
                  <a:srgbClr val="002060"/>
                </a:solidFill>
                <a:cs typeface="Times New Roman" panose="02020603050405020304" pitchFamily="18" charset="0"/>
              </a:rPr>
              <a:t> – Алексея Маресьева</a:t>
            </a:r>
          </a:p>
        </p:txBody>
      </p:sp>
      <p:sp>
        <p:nvSpPr>
          <p:cNvPr id="5" name="Прямоугольник 4"/>
          <p:cNvSpPr/>
          <p:nvPr/>
        </p:nvSpPr>
        <p:spPr>
          <a:xfrm>
            <a:off x="1099128" y="5050285"/>
            <a:ext cx="10012218"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ru-RU" sz="4000" b="1" dirty="0">
                <a:solidFill>
                  <a:schemeClr val="tx1"/>
                </a:solidFill>
                <a:cs typeface="Times New Roman" panose="02020603050405020304" pitchFamily="18" charset="0"/>
              </a:rPr>
              <a:t>В ГОДЫ ВОЙНЫ ПОГИБЛО </a:t>
            </a:r>
          </a:p>
          <a:p>
            <a:pPr algn="ctr">
              <a:spcAft>
                <a:spcPts val="0"/>
              </a:spcAft>
            </a:pPr>
            <a:r>
              <a:rPr lang="ru-RU" sz="4000" b="1" dirty="0">
                <a:solidFill>
                  <a:schemeClr val="tx1"/>
                </a:solidFill>
                <a:cs typeface="Times New Roman" panose="02020603050405020304" pitchFamily="18" charset="0"/>
              </a:rPr>
              <a:t>ОКОЛО 3 МЛН ЖИТЕЛЕЙ БЕЛАРУСИ</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7" y="1257959"/>
            <a:ext cx="5145821" cy="3360222"/>
          </a:xfrm>
          <a:prstGeom prst="rect">
            <a:avLst/>
          </a:prstGeom>
        </p:spPr>
      </p:pic>
      <p:pic>
        <p:nvPicPr>
          <p:cNvPr id="3" name="Рисунок 2"/>
          <p:cNvPicPr>
            <a:picLocks noChangeAspect="1"/>
          </p:cNvPicPr>
          <p:nvPr/>
        </p:nvPicPr>
        <p:blipFill>
          <a:blip r:embed="rId4" cstate="print">
            <a:extLst>
              <a:ext uri="{BEBA8EAE-BF5A-486C-A8C5-ECC9F3942E4B}">
                <a14:imgProps xmlns:a14="http://schemas.microsoft.com/office/drawing/2010/main">
                  <a14:imgLayer r:embed="rId5">
                    <a14:imgEffect>
                      <a14:backgroundRemoval t="3927" b="100000" l="0" r="99667"/>
                    </a14:imgEffect>
                  </a14:imgLayer>
                </a14:imgProps>
              </a:ext>
              <a:ext uri="{28A0092B-C50C-407E-A947-70E740481C1C}">
                <a14:useLocalDpi xmlns:a14="http://schemas.microsoft.com/office/drawing/2010/main" val="0"/>
              </a:ext>
            </a:extLst>
          </a:blip>
          <a:stretch>
            <a:fillRect/>
          </a:stretch>
        </p:blipFill>
        <p:spPr>
          <a:xfrm>
            <a:off x="4185980" y="2686023"/>
            <a:ext cx="3214254" cy="2364262"/>
          </a:xfrm>
          <a:prstGeom prst="rect">
            <a:avLst/>
          </a:prstGeom>
        </p:spPr>
      </p:pic>
    </p:spTree>
    <p:extLst>
      <p:ext uri="{BB962C8B-B14F-4D97-AF65-F5344CB8AC3E}">
        <p14:creationId xmlns:p14="http://schemas.microsoft.com/office/powerpoint/2010/main" val="2043028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90861" y="5394113"/>
            <a:ext cx="9946539" cy="9996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Патриотический культурно-образовательный проект «Поезд Памяти»</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66" y="413405"/>
            <a:ext cx="4740562" cy="474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5"/>
          <a:stretch>
            <a:fillRect/>
          </a:stretch>
        </p:blipFill>
        <p:spPr>
          <a:xfrm>
            <a:off x="5393666" y="1049685"/>
            <a:ext cx="6161658" cy="4104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3234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052" y="572655"/>
            <a:ext cx="9216977" cy="600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267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235442" y="923714"/>
            <a:ext cx="10273067" cy="230915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4300"/>
              </a:lnSpc>
            </a:pPr>
            <a:r>
              <a:rPr lang="ru-RU" sz="4400" b="1" dirty="0">
                <a:solidFill>
                  <a:srgbClr val="002060"/>
                </a:solidFill>
                <a:cs typeface="Times New Roman" panose="02020603050405020304" pitchFamily="18" charset="0"/>
              </a:rPr>
              <a:t>ПРОТИВОСТОЯНИЕ НАМЕРЕННОЙ ЛЖИ </a:t>
            </a:r>
          </a:p>
          <a:p>
            <a:pPr algn="ctr">
              <a:lnSpc>
                <a:spcPts val="4300"/>
              </a:lnSpc>
            </a:pPr>
            <a:r>
              <a:rPr lang="ru-RU" sz="4400" b="1" dirty="0">
                <a:solidFill>
                  <a:srgbClr val="002060"/>
                </a:solidFill>
                <a:cs typeface="Times New Roman" panose="02020603050405020304" pitchFamily="18" charset="0"/>
              </a:rPr>
              <a:t>И ФАЛЬСИФИКАЦИЯМ О ВЕЛИКОЙ ОТЕЧЕСТВЕННОЙ ВОЙНЕ ДОЛЖНО СТАТЬ </a:t>
            </a:r>
          </a:p>
          <a:p>
            <a:pPr algn="ctr">
              <a:lnSpc>
                <a:spcPts val="4300"/>
              </a:lnSpc>
            </a:pPr>
            <a:r>
              <a:rPr lang="ru-RU" sz="4400" b="1" dirty="0">
                <a:solidFill>
                  <a:srgbClr val="002060"/>
                </a:solidFill>
                <a:cs typeface="Times New Roman" panose="02020603050405020304" pitchFamily="18" charset="0"/>
              </a:rPr>
              <a:t>ДЕЛОМ И ДОЛГОМ КАЖДОГО БЕЛОРУСА</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182" y="3306618"/>
            <a:ext cx="4513503" cy="3385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3685" y="3306618"/>
            <a:ext cx="4513502" cy="3385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5565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77090" y="840587"/>
            <a:ext cx="11296073" cy="2298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4300"/>
              </a:lnSpc>
            </a:pPr>
            <a:r>
              <a:rPr lang="ru-RU" sz="4400" b="1" dirty="0">
                <a:solidFill>
                  <a:srgbClr val="002060"/>
                </a:solidFill>
                <a:cs typeface="Times New Roman" panose="02020603050405020304" pitchFamily="18" charset="0"/>
              </a:rPr>
              <a:t>Забота о ветеранах войны традиционно является одним из ключевых приоритетов государственной социальной политики</a:t>
            </a:r>
            <a:r>
              <a:rPr lang="en-US" sz="4400" b="1" dirty="0">
                <a:solidFill>
                  <a:srgbClr val="002060"/>
                </a:solidFill>
                <a:cs typeface="Times New Roman" panose="02020603050405020304" pitchFamily="18" charset="0"/>
              </a:rPr>
              <a:t> </a:t>
            </a:r>
            <a:r>
              <a:rPr lang="ru-RU" sz="4400" b="1" dirty="0">
                <a:solidFill>
                  <a:srgbClr val="002060"/>
                </a:solidFill>
                <a:cs typeface="Times New Roman" panose="02020603050405020304" pitchFamily="18" charset="0"/>
              </a:rPr>
              <a:t>Республики Беларусь</a:t>
            </a: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345" y="3370929"/>
            <a:ext cx="5010987" cy="3224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a:stretch>
            <a:fillRect/>
          </a:stretch>
        </p:blipFill>
        <p:spPr>
          <a:xfrm>
            <a:off x="1158009" y="3364751"/>
            <a:ext cx="4873336" cy="3231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9791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292" y="3334253"/>
            <a:ext cx="5551647" cy="312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5"/>
          <a:srcRect l="531"/>
          <a:stretch/>
        </p:blipFill>
        <p:spPr>
          <a:xfrm>
            <a:off x="469437" y="678659"/>
            <a:ext cx="5768861" cy="5777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6437577" y="1246909"/>
            <a:ext cx="5439362"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400" b="1" dirty="0">
                <a:solidFill>
                  <a:schemeClr val="tx1"/>
                </a:solidFill>
                <a:cs typeface="Times New Roman" panose="02020603050405020304" pitchFamily="18" charset="0"/>
              </a:rPr>
              <a:t>Ветеранам войны и лицам, 	пострадавшим от последствий войны, государством предусмотрены меры социальной защиты </a:t>
            </a:r>
          </a:p>
          <a:p>
            <a:pPr algn="ctr"/>
            <a:r>
              <a:rPr lang="ru-RU" sz="2400" b="1" dirty="0">
                <a:solidFill>
                  <a:schemeClr val="tx1"/>
                </a:solidFill>
                <a:cs typeface="Times New Roman" panose="02020603050405020304" pitchFamily="18" charset="0"/>
              </a:rPr>
              <a:t>и государственные социальные льготы </a:t>
            </a:r>
            <a:endParaRPr lang="ru-RU" sz="2400" b="1"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4050220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526061" y="5735858"/>
            <a:ext cx="5507103" cy="5508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500"/>
              </a:lnSpc>
            </a:pPr>
            <a:r>
              <a:rPr lang="ru-RU" sz="3600" b="1" dirty="0">
                <a:solidFill>
                  <a:srgbClr val="002060"/>
                </a:solidFill>
                <a:cs typeface="Times New Roman" panose="02020603050405020304" pitchFamily="18" charset="0"/>
              </a:rPr>
              <a:t>Акция «Беларусь помнит»</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911" y="1123649"/>
            <a:ext cx="5548505" cy="417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41" y="1123649"/>
            <a:ext cx="5570699" cy="417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7773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14036" y="2900218"/>
            <a:ext cx="11720945" cy="36830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3500"/>
              </a:lnSpc>
            </a:pPr>
            <a:r>
              <a:rPr lang="ru-RU" sz="3200" b="1" i="1" dirty="0">
                <a:solidFill>
                  <a:srgbClr val="002060"/>
                </a:solidFill>
                <a:cs typeface="Times New Roman" panose="02020603050405020304" pitchFamily="18" charset="0"/>
              </a:rPr>
              <a:t>Потеря взаимного доверия между глобальными игроками, отсутствие готовности к компромиссам, возврат к элементам блокового противостояния, по сути, поставили мир на грань новой войны. Находясь на европейском перекрестке, с этими вызовами столкнулась и наша страна, которая хорошо знает цену миру.</a:t>
            </a:r>
          </a:p>
          <a:p>
            <a:pPr algn="just">
              <a:lnSpc>
                <a:spcPts val="3500"/>
              </a:lnSpc>
            </a:pPr>
            <a:r>
              <a:rPr lang="ru-RU" sz="3200" b="1" i="1" dirty="0">
                <a:solidFill>
                  <a:srgbClr val="002060"/>
                </a:solidFill>
                <a:cs typeface="Times New Roman" panose="02020603050405020304" pitchFamily="18" charset="0"/>
              </a:rPr>
              <a:t>Поэтому в нашей стране предпринимаются все необходимые усилия по укреплению национальной безопасности</a:t>
            </a:r>
          </a:p>
        </p:txBody>
      </p:sp>
      <p:pic>
        <p:nvPicPr>
          <p:cNvPr id="5" name="Рисунок 4"/>
          <p:cNvPicPr>
            <a:picLocks noChangeAspect="1"/>
          </p:cNvPicPr>
          <p:nvPr/>
        </p:nvPicPr>
        <p:blipFill>
          <a:blip r:embed="rId4"/>
          <a:stretch>
            <a:fillRect/>
          </a:stretch>
        </p:blipFill>
        <p:spPr>
          <a:xfrm>
            <a:off x="4262819" y="267856"/>
            <a:ext cx="3804225" cy="253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51" y="267856"/>
            <a:ext cx="3797890" cy="253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2922" y="267857"/>
            <a:ext cx="3796143" cy="253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393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526473" y="4537467"/>
            <a:ext cx="11397673" cy="21852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3400" b="1" dirty="0">
                <a:solidFill>
                  <a:srgbClr val="002060"/>
                </a:solidFill>
                <a:cs typeface="Times New Roman" panose="02020603050405020304" pitchFamily="18" charset="0"/>
              </a:rPr>
              <a:t>На территории Беларуси существовало около 250 лагерей советских военнопленных и 350 мест принудительного содержания населения. В 186 населенных пунктах были созданы еврейские гетто</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197" y="740628"/>
            <a:ext cx="5251785" cy="363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25" y="193527"/>
            <a:ext cx="6012872" cy="3908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526473" y="3747951"/>
            <a:ext cx="762923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2000" b="1" dirty="0">
                <a:solidFill>
                  <a:schemeClr val="tx1"/>
                </a:solidFill>
                <a:cs typeface="Times New Roman" panose="02020603050405020304" pitchFamily="18" charset="0"/>
              </a:rPr>
              <a:t>Мемориальный комплекс «</a:t>
            </a:r>
            <a:r>
              <a:rPr lang="ru-RU" sz="2000" b="1" dirty="0" err="1">
                <a:solidFill>
                  <a:schemeClr val="tx1"/>
                </a:solidFill>
                <a:cs typeface="Times New Roman" panose="02020603050405020304" pitchFamily="18" charset="0"/>
              </a:rPr>
              <a:t>Луполовский</a:t>
            </a:r>
            <a:r>
              <a:rPr lang="ru-RU" sz="2000" b="1" dirty="0">
                <a:solidFill>
                  <a:schemeClr val="tx1"/>
                </a:solidFill>
                <a:cs typeface="Times New Roman" panose="02020603050405020304" pitchFamily="18" charset="0"/>
              </a:rPr>
              <a:t> лагерь военнопленных»</a:t>
            </a:r>
          </a:p>
          <a:p>
            <a:pPr algn="ctr"/>
            <a:r>
              <a:rPr lang="ru-RU" sz="2000" b="1" dirty="0">
                <a:solidFill>
                  <a:schemeClr val="tx1"/>
                </a:solidFill>
                <a:cs typeface="Times New Roman" panose="02020603050405020304" pitchFamily="18" charset="0"/>
              </a:rPr>
              <a:t>(</a:t>
            </a:r>
            <a:r>
              <a:rPr lang="ru-RU" sz="2000" b="1" dirty="0" err="1">
                <a:solidFill>
                  <a:schemeClr val="tx1"/>
                </a:solidFill>
                <a:cs typeface="Times New Roman" panose="02020603050405020304" pitchFamily="18" charset="0"/>
              </a:rPr>
              <a:t>шталаг</a:t>
            </a:r>
            <a:r>
              <a:rPr lang="ru-RU" sz="2000" b="1" dirty="0">
                <a:solidFill>
                  <a:schemeClr val="tx1"/>
                </a:solidFill>
                <a:cs typeface="Times New Roman" panose="02020603050405020304" pitchFamily="18" charset="0"/>
              </a:rPr>
              <a:t> № 813)</a:t>
            </a:r>
          </a:p>
        </p:txBody>
      </p:sp>
    </p:spTree>
    <p:extLst>
      <p:ext uri="{BB962C8B-B14F-4D97-AF65-F5344CB8AC3E}">
        <p14:creationId xmlns:p14="http://schemas.microsoft.com/office/powerpoint/2010/main" val="182712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98764" y="159431"/>
            <a:ext cx="11397673" cy="64633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4000" b="1" dirty="0">
                <a:solidFill>
                  <a:schemeClr val="tx1"/>
                </a:solidFill>
                <a:cs typeface="Times New Roman" panose="02020603050405020304" pitchFamily="18" charset="0"/>
              </a:rPr>
              <a:t>За годы Великой Отечественной войны: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разрушено 209 из 270-ти городов и райцентров, более 11,6 тыс. деревень,</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остались без жилья около 3 млн человек,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общий ущерб народному хозяйству БССР 75 млрд рублей. уничтожено 90% станочного парка,</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на 40% сократились посевные площади, </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уничтожено полностью 6 177 и частично 2 648 школьных помещений, 40 вузов, 24 научных учреждений,</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200 библиотек, 4 756 театров и клубов, 1 377 больниц и амбулаторий,</a:t>
            </a:r>
          </a:p>
          <a:p>
            <a:pPr marL="457200" indent="-457200" algn="just">
              <a:buFont typeface="Arial" panose="020B0604020202020204" pitchFamily="34" charset="0"/>
              <a:buChar char="•"/>
            </a:pPr>
            <a:r>
              <a:rPr lang="ru-RU" sz="3400" b="1" dirty="0">
                <a:solidFill>
                  <a:schemeClr val="tx1"/>
                </a:solidFill>
                <a:cs typeface="Times New Roman" panose="02020603050405020304" pitchFamily="18" charset="0"/>
              </a:rPr>
              <a:t>2 188 детских учреждений. </a:t>
            </a:r>
          </a:p>
        </p:txBody>
      </p:sp>
    </p:spTree>
    <p:extLst>
      <p:ext uri="{BB962C8B-B14F-4D97-AF65-F5344CB8AC3E}">
        <p14:creationId xmlns:p14="http://schemas.microsoft.com/office/powerpoint/2010/main" val="284764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98764" y="159431"/>
            <a:ext cx="1139767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4000" b="1" dirty="0">
                <a:solidFill>
                  <a:srgbClr val="002060"/>
                </a:solidFill>
                <a:cs typeface="Times New Roman" panose="02020603050405020304" pitchFamily="18" charset="0"/>
              </a:rPr>
              <a:t>Вклад Белорусской ССР в борьбу с фашизмом признан мировым сообществом</a:t>
            </a:r>
            <a:endParaRPr lang="ru-RU" sz="3400" b="1" dirty="0">
              <a:solidFill>
                <a:srgbClr val="002060"/>
              </a:solidFill>
              <a:cs typeface="Times New Roman" panose="02020603050405020304" pitchFamily="18" charset="0"/>
            </a:endParaRPr>
          </a:p>
        </p:txBody>
      </p:sp>
      <p:sp>
        <p:nvSpPr>
          <p:cNvPr id="3" name="Прямоугольник 2"/>
          <p:cNvSpPr/>
          <p:nvPr/>
        </p:nvSpPr>
        <p:spPr>
          <a:xfrm>
            <a:off x="498763" y="4103358"/>
            <a:ext cx="11397673" cy="25545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4000" b="1" dirty="0">
                <a:solidFill>
                  <a:srgbClr val="002060"/>
                </a:solidFill>
                <a:cs typeface="Times New Roman" panose="02020603050405020304" pitchFamily="18" charset="0"/>
              </a:rPr>
              <a:t>В 1945 году Белорусская Советская Социалистическая Республика вошла в число стран-учредителей и стала членом Организации Объединенных Наций</a:t>
            </a:r>
            <a:endParaRPr lang="ru-RU" sz="3400" b="1" dirty="0">
              <a:solidFill>
                <a:srgbClr val="002060"/>
              </a:solidFill>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12" y="1659735"/>
            <a:ext cx="3602793" cy="226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705" y="1659735"/>
            <a:ext cx="3273295" cy="226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6000" y="1659735"/>
            <a:ext cx="4530436" cy="226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4908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89823" y="5442631"/>
            <a:ext cx="11809813" cy="12464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3000"/>
              </a:lnSpc>
            </a:pPr>
            <a:r>
              <a:rPr lang="ru-RU" sz="3200" b="1" dirty="0">
                <a:solidFill>
                  <a:schemeClr val="tx1"/>
                </a:solidFill>
                <a:cs typeface="Times New Roman" panose="02020603050405020304" pitchFamily="18" charset="0"/>
              </a:rPr>
              <a:t>Лицемерный и кощунственный пересмотр истории </a:t>
            </a:r>
          </a:p>
          <a:p>
            <a:pPr algn="ctr">
              <a:lnSpc>
                <a:spcPts val="3000"/>
              </a:lnSpc>
            </a:pPr>
            <a:r>
              <a:rPr lang="ru-RU" sz="3200" b="1" dirty="0">
                <a:solidFill>
                  <a:schemeClr val="tx1"/>
                </a:solidFill>
                <a:cs typeface="Times New Roman" panose="02020603050405020304" pitchFamily="18" charset="0"/>
              </a:rPr>
              <a:t>Второй мировой войны является стратегической идеологической задачей правящих кругов ряда западных государств</a:t>
            </a:r>
            <a:endParaRPr lang="ru-RU" sz="2800" b="1" dirty="0">
              <a:solidFill>
                <a:schemeClr val="tx1"/>
              </a:solidFill>
              <a:cs typeface="Times New Roman" panose="02020603050405020304" pitchFamily="18"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547" y="129308"/>
            <a:ext cx="7984364" cy="5227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827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38546" y="3327503"/>
            <a:ext cx="11924146"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3600" b="1" dirty="0">
                <a:solidFill>
                  <a:srgbClr val="002060"/>
                </a:solidFill>
                <a:cs typeface="Times New Roman" panose="02020603050405020304" pitchFamily="18" charset="0"/>
              </a:rPr>
              <a:t>«сохранение исторической памяти о героическом прошлом белорусского народа, патриотизм являются долгом каждого гражданина Республики Беларусь» </a:t>
            </a:r>
            <a:r>
              <a:rPr lang="ru-RU" sz="3600" b="1" i="1" dirty="0">
                <a:solidFill>
                  <a:srgbClr val="002060"/>
                </a:solidFill>
                <a:cs typeface="Times New Roman" panose="02020603050405020304" pitchFamily="18" charset="0"/>
              </a:rPr>
              <a:t>(статья 54 Конституции Республики Беларусь)</a:t>
            </a:r>
          </a:p>
        </p:txBody>
      </p:sp>
      <p:sp>
        <p:nvSpPr>
          <p:cNvPr id="9" name="Прямоугольник 8"/>
          <p:cNvSpPr/>
          <p:nvPr/>
        </p:nvSpPr>
        <p:spPr>
          <a:xfrm>
            <a:off x="138546" y="892282"/>
            <a:ext cx="11924146"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ru-RU" sz="3600" b="1" dirty="0">
                <a:solidFill>
                  <a:srgbClr val="002060"/>
                </a:solidFill>
                <a:cs typeface="Times New Roman" panose="02020603050405020304" pitchFamily="18" charset="0"/>
              </a:rPr>
              <a:t>«государство обеспечивает сохранение исторической правды и памяти о героическом подвиге белорусского народа в годы Великой Отечественной войны» </a:t>
            </a:r>
          </a:p>
          <a:p>
            <a:pPr algn="just"/>
            <a:r>
              <a:rPr lang="ru-RU" sz="3600" b="1" i="1" dirty="0">
                <a:solidFill>
                  <a:srgbClr val="002060"/>
                </a:solidFill>
                <a:cs typeface="Times New Roman" panose="02020603050405020304" pitchFamily="18" charset="0"/>
              </a:rPr>
              <a:t>(статья 15 Конституции Республики Беларусь)</a:t>
            </a:r>
            <a:endParaRPr lang="ru-RU" sz="3200" b="1" i="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5048802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1415</Words>
  <Application>Microsoft Office PowerPoint</Application>
  <PresentationFormat>Широкоэкранный</PresentationFormat>
  <Paragraphs>181</Paragraphs>
  <Slides>46</Slides>
  <Notes>40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46</vt:i4>
      </vt:variant>
    </vt:vector>
  </HeadingPairs>
  <TitlesOfParts>
    <vt:vector size="50"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ideolog-super</dc:creator>
  <cp:lastModifiedBy>User</cp:lastModifiedBy>
  <cp:revision>71</cp:revision>
  <dcterms:created xsi:type="dcterms:W3CDTF">2023-05-13T09:02:59Z</dcterms:created>
  <dcterms:modified xsi:type="dcterms:W3CDTF">2023-05-16T16:01:02Z</dcterms:modified>
</cp:coreProperties>
</file>