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9" r:id="rId3"/>
    <p:sldId id="379" r:id="rId4"/>
    <p:sldId id="329" r:id="rId5"/>
    <p:sldId id="321" r:id="rId6"/>
    <p:sldId id="377" r:id="rId7"/>
    <p:sldId id="375" r:id="rId8"/>
    <p:sldId id="390" r:id="rId9"/>
    <p:sldId id="391" r:id="rId10"/>
  </p:sldIdLst>
  <p:sldSz cx="9144000" cy="5143500" type="screen16x9"/>
  <p:notesSz cx="6808788" cy="9940925"/>
  <p:defaultTextStyle>
    <a:defPPr>
      <a:defRPr lang="ru-RU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сько Галина Александровна" initials="МГА" lastIdx="0" clrIdx="0">
    <p:extLst>
      <p:ext uri="{19B8F6BF-5375-455C-9EA6-DF929625EA0E}">
        <p15:presenceInfo xmlns:p15="http://schemas.microsoft.com/office/powerpoint/2012/main" userId="S-1-5-21-1030390774-4140316568-3699611659-1615" providerId="AD"/>
      </p:ext>
    </p:extLst>
  </p:cmAuthor>
  <p:cmAuthor id="2" name="Войтович Валентин Александрович" initials="ВВА" lastIdx="1" clrIdx="1">
    <p:extLst>
      <p:ext uri="{19B8F6BF-5375-455C-9EA6-DF929625EA0E}">
        <p15:presenceInfo xmlns:p15="http://schemas.microsoft.com/office/powerpoint/2012/main" userId="S-1-5-21-1030390774-4140316568-3699611659-180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655"/>
    <a:srgbClr val="AFABAB"/>
    <a:srgbClr val="FF3300"/>
    <a:srgbClr val="C6D649"/>
    <a:srgbClr val="FAB42A"/>
    <a:srgbClr val="00B0F0"/>
    <a:srgbClr val="C29B31"/>
    <a:srgbClr val="C8BBAA"/>
    <a:srgbClr val="95AE3C"/>
    <a:srgbClr val="4875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7140" autoAdjust="0"/>
  </p:normalViewPr>
  <p:slideViewPr>
    <p:cSldViewPr snapToGrid="0">
      <p:cViewPr varScale="1">
        <p:scale>
          <a:sx n="151" d="100"/>
          <a:sy n="151" d="100"/>
        </p:scale>
        <p:origin x="480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00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81271B2D-541A-4B37-9E1E-3ED44544B49B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1733"/>
            <a:ext cx="2951217" cy="49760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981" y="9441733"/>
            <a:ext cx="2951217" cy="49760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7E74C76-2EC2-4A32-A3FD-4C482F243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743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4FF94E7C-70D6-41BE-B968-6E03FB2A0973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1E3C668-55F4-461A-BECD-770909E64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542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3C668-55F4-461A-BECD-770909E64EA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68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3C668-55F4-461A-BECD-770909E64EA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67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ртов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63855" y="1461900"/>
            <a:ext cx="5777609" cy="140363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i="1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269689" y="3459427"/>
            <a:ext cx="4385627" cy="2913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aseline="0">
                <a:solidFill>
                  <a:schemeClr val="bg1">
                    <a:lumMod val="50000"/>
                  </a:schemeClr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/>
              <a:t>ФИО докладчика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1269504" y="3756187"/>
            <a:ext cx="3255900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20"/>
              </a:lnSpc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Должность и доп.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1502212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757E-F6F7-4A5B-8F73-CCDAF38AB787}" type="datetimeFigureOut">
              <a:rPr lang="ru-RU"/>
              <a:pPr>
                <a:defRPr/>
              </a:pPr>
              <a:t>28.05.2024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E088A-E1E3-43A6-8CE1-8034FDB6F2F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1274279" y="1622322"/>
            <a:ext cx="26485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3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Спасибо</a:t>
            </a:r>
          </a:p>
          <a:p>
            <a:r>
              <a:rPr lang="ru-RU" sz="33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за внимание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91993" y="3131504"/>
            <a:ext cx="2826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kern="1200" dirty="0">
                <a:solidFill>
                  <a:schemeClr val="bg1">
                    <a:lumMod val="50000"/>
                  </a:schemeClr>
                </a:solidFill>
                <a:effectLst/>
                <a:latin typeface="Neo Sans Pro Light" panose="020B0304030504040204" pitchFamily="34" charset="0"/>
                <a:ea typeface="+mn-ea"/>
                <a:cs typeface="+mn-cs"/>
              </a:rPr>
              <a:t>220002, Минск, просп. Машерова, 35</a:t>
            </a:r>
          </a:p>
          <a:p>
            <a:r>
              <a:rPr lang="ru-RU" sz="1200" baseline="0" dirty="0">
                <a:solidFill>
                  <a:schemeClr val="bg1">
                    <a:lumMod val="50000"/>
                  </a:schemeClr>
                </a:solidFill>
                <a:latin typeface="Neo Sans Pro Light" panose="020B0304030504040204" pitchFamily="34" charset="0"/>
              </a:rPr>
              <a:t>тел.: (+375 17) 385 96 12</a:t>
            </a:r>
          </a:p>
          <a:p>
            <a:r>
              <a:rPr lang="ru-RU" sz="1200" baseline="0" dirty="0">
                <a:solidFill>
                  <a:schemeClr val="bg1">
                    <a:lumMod val="50000"/>
                  </a:schemeClr>
                </a:solidFill>
                <a:latin typeface="Neo Sans Pro Light" panose="020B0304030504040204" pitchFamily="34" charset="0"/>
              </a:rPr>
              <a:t>факс: (+375 17) 292 70 16</a:t>
            </a:r>
          </a:p>
          <a:p>
            <a:r>
              <a:rPr lang="ru-RU" sz="1200" baseline="0" dirty="0">
                <a:solidFill>
                  <a:schemeClr val="bg1">
                    <a:lumMod val="50000"/>
                  </a:schemeClr>
                </a:solidFill>
                <a:latin typeface="Neo Sans Pro Light" panose="020B0304030504040204" pitchFamily="34" charset="0"/>
              </a:rPr>
              <a:t>e-mail: office@brrb.by</a:t>
            </a:r>
          </a:p>
          <a:p>
            <a:r>
              <a:rPr lang="ru-RU" sz="1200" baseline="0" dirty="0">
                <a:solidFill>
                  <a:schemeClr val="bg1">
                    <a:lumMod val="50000"/>
                  </a:schemeClr>
                </a:solidFill>
                <a:latin typeface="Neo Sans Pro Light" panose="020B0304030504040204" pitchFamily="34" charset="0"/>
              </a:rPr>
              <a:t>www.brrb.by</a:t>
            </a:r>
          </a:p>
        </p:txBody>
      </p:sp>
    </p:spTree>
    <p:extLst>
      <p:ext uri="{BB962C8B-B14F-4D97-AF65-F5344CB8AC3E}">
        <p14:creationId xmlns:p14="http://schemas.microsoft.com/office/powerpoint/2010/main" val="117456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230" y="636511"/>
            <a:ext cx="4991724" cy="19417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514350" indent="-514350" algn="l">
              <a:buFont typeface="+mj-lt"/>
              <a:buAutoNum type="arabicPeriod"/>
              <a:defRPr sz="3300" b="0" i="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r>
              <a:rPr lang="ru-RU" dirty="0"/>
              <a:t>Название раздела презентации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7B4B-3855-44F8-9C2A-52669BABAF06}" type="datetimeFigureOut">
              <a:rPr lang="ru-RU"/>
              <a:pPr>
                <a:defRPr/>
              </a:pPr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9A2849-4512-48E3-BC78-882F792ACE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982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230" y="636511"/>
            <a:ext cx="4991724" cy="19417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514350" indent="-514350" algn="l">
              <a:buFont typeface="+mj-lt"/>
              <a:buAutoNum type="arabicPeriod"/>
              <a:defRPr sz="3300" b="0" i="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r>
              <a:rPr lang="ru-RU" dirty="0"/>
              <a:t>Название раздела презентации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7B4B-3855-44F8-9C2A-52669BABAF06}" type="datetimeFigureOut">
              <a:rPr lang="ru-RU"/>
              <a:pPr>
                <a:defRPr/>
              </a:pPr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9A2849-4512-48E3-BC78-882F792ACE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184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230" y="636511"/>
            <a:ext cx="4991724" cy="19417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514350" indent="-514350" algn="l">
              <a:buFont typeface="+mj-lt"/>
              <a:buAutoNum type="arabicPeriod"/>
              <a:defRPr sz="3300" b="0" i="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r>
              <a:rPr lang="ru-RU" dirty="0"/>
              <a:t>Название раздела презентации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7B4B-3855-44F8-9C2A-52669BABAF06}" type="datetimeFigureOut">
              <a:rPr lang="ru-RU"/>
              <a:pPr>
                <a:defRPr/>
              </a:pPr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9A2849-4512-48E3-BC78-882F792ACE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113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на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51098" y="231776"/>
            <a:ext cx="6431717" cy="5032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algn="l">
              <a:buSzPct val="100000"/>
              <a:buFont typeface="+mj-lt"/>
              <a:buAutoNum type="arabicPeriod"/>
              <a:defRPr sz="250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8671" y="974725"/>
            <a:ext cx="2361653" cy="628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6" hasCustomPrompt="1"/>
          </p:nvPr>
        </p:nvSpPr>
        <p:spPr>
          <a:xfrm>
            <a:off x="628671" y="1820863"/>
            <a:ext cx="2361653" cy="272865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3390912" y="974725"/>
            <a:ext cx="2362201" cy="357479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8" hasCustomPrompt="1"/>
          </p:nvPr>
        </p:nvSpPr>
        <p:spPr>
          <a:xfrm>
            <a:off x="6146804" y="974727"/>
            <a:ext cx="2368549" cy="35750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3D2A-E630-4199-A102-7E526C209AF2}" type="datetimeFigureOut">
              <a:rPr lang="ru-RU"/>
              <a:pPr>
                <a:defRPr/>
              </a:pPr>
              <a:t>28.05.2024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04DDB22E-2866-487D-9FE1-EDB0B3CC3E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225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на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51098" y="231776"/>
            <a:ext cx="6431717" cy="5032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algn="l">
              <a:buSzPct val="100000"/>
              <a:buFont typeface="+mj-lt"/>
              <a:buAutoNum type="arabicPeriod"/>
              <a:defRPr sz="250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8649" y="974725"/>
            <a:ext cx="3784068" cy="628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6" hasCustomPrompt="1"/>
          </p:nvPr>
        </p:nvSpPr>
        <p:spPr>
          <a:xfrm>
            <a:off x="628675" y="1820863"/>
            <a:ext cx="3778171" cy="272865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4743081" y="974725"/>
            <a:ext cx="3775588" cy="357479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3D2A-E630-4199-A102-7E526C209AF2}" type="datetimeFigureOut">
              <a:rPr lang="ru-RU"/>
              <a:pPr>
                <a:defRPr/>
              </a:pPr>
              <a:t>28.05.2024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04DDB22E-2866-487D-9FE1-EDB0B3CC3E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609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51098" y="231776"/>
            <a:ext cx="6431717" cy="5032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algn="l">
              <a:buSzPct val="100000"/>
              <a:buFont typeface="+mj-lt"/>
              <a:buAutoNum type="arabicPeriod"/>
              <a:defRPr sz="250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3D2A-E630-4199-A102-7E526C209AF2}" type="datetimeFigureOut">
              <a:rPr lang="ru-RU"/>
              <a:pPr>
                <a:defRPr/>
              </a:pPr>
              <a:t>28.05.2024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04DDB22E-2866-487D-9FE1-EDB0B3CC3E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846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70" y="2006600"/>
            <a:ext cx="7408332" cy="2588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9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63" y="4767291"/>
            <a:ext cx="20574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E5016E-A110-428B-820B-A22B576DB797}" type="datetimeFigureOut">
              <a:rPr lang="ru-RU"/>
              <a:pPr>
                <a:defRPr/>
              </a:pPr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4" y="4767291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79" y="4767291"/>
            <a:ext cx="2057401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8A8AD065-CCF7-4E3B-B1C5-F607D1FAC73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1" r:id="rId2"/>
    <p:sldLayoutId id="2147483686" r:id="rId3"/>
    <p:sldLayoutId id="2147483689" r:id="rId4"/>
    <p:sldLayoutId id="2147483688" r:id="rId5"/>
    <p:sldLayoutId id="2147483687" r:id="rId6"/>
    <p:sldLayoutId id="2147483690" r:id="rId7"/>
    <p:sldLayoutId id="2147483692" r:id="rId8"/>
    <p:sldLayoutId id="2147483693" r:id="rId9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jpeg"/><Relationship Id="rId11" Type="http://schemas.openxmlformats.org/officeDocument/2006/relationships/image" Target="../media/image39.gif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microsoft.com/office/2007/relationships/hdphoto" Target="../media/hdphoto1.wdp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FF3B80B-E388-415A-83AE-3CC809E4ED91}"/>
              </a:ext>
            </a:extLst>
          </p:cNvPr>
          <p:cNvSpPr/>
          <p:nvPr/>
        </p:nvSpPr>
        <p:spPr>
          <a:xfrm>
            <a:off x="607060" y="1852234"/>
            <a:ext cx="6232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Поддержка малого и среднего предпринимательства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916" y="80515"/>
            <a:ext cx="6285561" cy="718868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Neo Sans Pro Light"/>
                <a:cs typeface="Times New Roman" panose="02020603050405020304" pitchFamily="18" charset="0"/>
              </a:rPr>
              <a:t>Механизм реализации программы</a:t>
            </a:r>
            <a:r>
              <a:rPr lang="en-US" sz="2400" b="1" dirty="0">
                <a:solidFill>
                  <a:schemeClr val="bg1"/>
                </a:solidFill>
                <a:latin typeface="Neo Sans Pro Light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Neo Sans Pro Light"/>
                <a:cs typeface="Times New Roman" panose="02020603050405020304" pitchFamily="18" charset="0"/>
              </a:rPr>
              <a:t>финансовой </a:t>
            </a:r>
            <a:br>
              <a:rPr lang="ru-RU" sz="2400" b="1" dirty="0">
                <a:solidFill>
                  <a:schemeClr val="bg1"/>
                </a:solidFill>
                <a:latin typeface="Neo Sans Pro Light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Neo Sans Pro Light"/>
                <a:cs typeface="Times New Roman" panose="02020603050405020304" pitchFamily="18" charset="0"/>
              </a:rPr>
              <a:t>поддержки МСП</a:t>
            </a:r>
          </a:p>
        </p:txBody>
      </p:sp>
      <p:sp>
        <p:nvSpPr>
          <p:cNvPr id="4" name="AutoShape 53" descr="прпрпар"/>
          <p:cNvSpPr>
            <a:spLocks noChangeArrowheads="1"/>
          </p:cNvSpPr>
          <p:nvPr/>
        </p:nvSpPr>
        <p:spPr bwMode="auto">
          <a:xfrm rot="10800000" flipV="1">
            <a:off x="1116503" y="2234673"/>
            <a:ext cx="1024637" cy="2100321"/>
          </a:xfrm>
          <a:prstGeom prst="downArrow">
            <a:avLst>
              <a:gd name="adj1" fmla="val 56370"/>
              <a:gd name="adj2" fmla="val 54694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  <a:prstDash val="solid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Блок-схема: данные 11"/>
          <p:cNvSpPr/>
          <p:nvPr/>
        </p:nvSpPr>
        <p:spPr>
          <a:xfrm>
            <a:off x="78762" y="2688406"/>
            <a:ext cx="3218804" cy="703005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schemeClr val="tx2"/>
                </a:solidFill>
                <a:latin typeface="PT Sans" charset="0"/>
                <a:cs typeface="Arial" pitchFamily="34" charset="0"/>
              </a:rPr>
              <a:t>БАНКИ-ПАРТНЕРЫ</a:t>
            </a:r>
            <a:r>
              <a:rPr lang="ru-RU" sz="900" dirty="0">
                <a:solidFill>
                  <a:schemeClr val="tx2"/>
                </a:solidFill>
                <a:latin typeface="PT Sans" charset="0"/>
                <a:cs typeface="Arial" pitchFamily="34" charset="0"/>
              </a:rPr>
              <a:t> </a:t>
            </a:r>
            <a:endParaRPr lang="en-US" sz="900" dirty="0">
              <a:solidFill>
                <a:schemeClr val="tx2"/>
              </a:solidFill>
              <a:latin typeface="PT Sans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>
                <a:solidFill>
                  <a:schemeClr val="tx2"/>
                </a:solidFill>
                <a:latin typeface="PT Sans" charset="0"/>
                <a:cs typeface="Arial" pitchFamily="34" charset="0"/>
              </a:rPr>
              <a:t>и </a:t>
            </a:r>
            <a:endParaRPr lang="en-US" sz="900" dirty="0">
              <a:solidFill>
                <a:schemeClr val="tx2"/>
              </a:solidFill>
              <a:latin typeface="PT Sans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schemeClr val="tx2"/>
                </a:solidFill>
                <a:latin typeface="PT Sans" charset="0"/>
                <a:cs typeface="Arial" pitchFamily="34" charset="0"/>
              </a:rPr>
              <a:t>ЛИЗИНГОВЫЕ</a:t>
            </a:r>
            <a:r>
              <a:rPr lang="en-US" sz="900" b="1" dirty="0">
                <a:solidFill>
                  <a:schemeClr val="tx2"/>
                </a:solidFill>
                <a:latin typeface="PT Sans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schemeClr val="tx2"/>
                </a:solidFill>
                <a:latin typeface="PT Sans" charset="0"/>
                <a:cs typeface="Arial" pitchFamily="34" charset="0"/>
              </a:rPr>
              <a:t>ОРГАНИЗАЦИИ </a:t>
            </a:r>
          </a:p>
        </p:txBody>
      </p:sp>
      <p:sp>
        <p:nvSpPr>
          <p:cNvPr id="8" name="AutoShape 32"/>
          <p:cNvSpPr>
            <a:spLocks noChangeArrowheads="1"/>
          </p:cNvSpPr>
          <p:nvPr/>
        </p:nvSpPr>
        <p:spPr bwMode="auto">
          <a:xfrm>
            <a:off x="735009" y="4433807"/>
            <a:ext cx="1580548" cy="642455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98755" tIns="49378" rIns="98755" bIns="49378" anchor="ctr"/>
          <a:lstStyle/>
          <a:p>
            <a:pPr marL="3175" indent="-3175" algn="ctr" defTabSz="9874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476F93"/>
              </a:buClr>
              <a:tabLst>
                <a:tab pos="0" algn="l"/>
              </a:tabLst>
            </a:pPr>
            <a:r>
              <a:rPr lang="ru-RU" sz="4000" dirty="0">
                <a:ln w="1905"/>
                <a:solidFill>
                  <a:srgbClr val="F6621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dirty="0">
                <a:solidFill>
                  <a:srgbClr val="575757"/>
                </a:solidFill>
                <a:latin typeface="PT Sans" charset="0"/>
                <a:cs typeface="Arial" pitchFamily="34" charset="0"/>
              </a:rPr>
              <a:t>МСП</a:t>
            </a:r>
          </a:p>
          <a:p>
            <a:pPr marL="3175" indent="-3175" algn="ctr" defTabSz="9874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476F93"/>
              </a:buClr>
              <a:tabLst>
                <a:tab pos="0" algn="l"/>
              </a:tabLst>
            </a:pPr>
            <a:endParaRPr lang="ru-RU" sz="1200" dirty="0">
              <a:solidFill>
                <a:srgbClr val="575757"/>
              </a:solidFill>
              <a:latin typeface="PT Sans" charset="0"/>
              <a:cs typeface="Arial" pitchFamily="34" charset="0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auto">
          <a:xfrm>
            <a:off x="4622425" y="1252015"/>
            <a:ext cx="1580548" cy="642455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98755" tIns="49378" rIns="98755" bIns="49378" anchor="ctr"/>
          <a:lstStyle/>
          <a:p>
            <a:pPr marL="3175" indent="-3175" algn="ctr" defTabSz="9874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476F93"/>
              </a:buClr>
              <a:tabLst>
                <a:tab pos="0" algn="l"/>
              </a:tabLst>
            </a:pPr>
            <a:endParaRPr lang="ru-RU" sz="1200" dirty="0">
              <a:solidFill>
                <a:srgbClr val="575757"/>
              </a:solidFill>
              <a:latin typeface="PT Sans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5490" y="933172"/>
            <a:ext cx="5661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+mn-lt"/>
              </a:rPr>
              <a:t>РЕАЛИЗАЦИЯ ПРОГРАММЫ ПРЕДПОЛАГАЕТ ИСПОЛЬЗОВАНИЕ ДВУХУРОВНЕВОГО МЕХАНИЗМА: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05490" y="1593541"/>
            <a:ext cx="54144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на первом уровне Банк развития предоставляет финансовые ресурсы банкам-партнерам и лизинговым организациям, отобранным по установленным критериям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05490" y="2674007"/>
            <a:ext cx="5414481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на втором – банки-партнеры и лизинговые организации отбирают по согласованным с Банком развития критериям непосредственных заемщиков, проводят оценку их финансового состояния и предполагаемых к реализации проектов, а также принимают решения о выдаче кредита</a:t>
            </a:r>
          </a:p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038362" y="2478492"/>
            <a:ext cx="5681609" cy="102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038362" y="1468177"/>
            <a:ext cx="5681609" cy="102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9C10B7-5AFB-4C8D-91D0-28871CAA9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27" y="1487768"/>
            <a:ext cx="2307475" cy="55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9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C7184E-546B-4B88-B1DC-1A35BE975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356" y="1587966"/>
            <a:ext cx="1863477" cy="63750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DA8B30-BE8A-434A-BFF7-2DEC33F5D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598" y="1056626"/>
            <a:ext cx="2357767" cy="4366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ECA41C-AE23-45CE-93DC-463AB02D1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15" y="1097203"/>
            <a:ext cx="2219635" cy="3620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E9A23B-A73E-4559-8236-17E00EE783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1095" y="1111864"/>
            <a:ext cx="2405091" cy="4407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8B3C2B-8DF8-4E14-BBDB-36EF98E8B7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55" y="3139592"/>
            <a:ext cx="1362265" cy="4572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4DB7136-08AA-4721-9CEB-6B406EFE74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3109" y="3169905"/>
            <a:ext cx="1590897" cy="4763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F0B77BD-30F8-41E2-894C-4BA1C77EEB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9748" y="3172934"/>
            <a:ext cx="2191056" cy="43821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7E2F120-682E-4C56-97DB-995D1E436B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372" y="4162088"/>
            <a:ext cx="1527500" cy="6601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C729617-65FE-4322-9F06-853B4BE0AD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1827" y="1692957"/>
            <a:ext cx="1133633" cy="52394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6CF0A1E-EFA3-4567-BE10-CB70BA6406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76354" y="1645326"/>
            <a:ext cx="2248214" cy="6192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9D485A-0D34-4F71-A075-F3B370FDD1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38637" y="3689055"/>
            <a:ext cx="1695687" cy="49536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A1D9509-F796-428F-97BF-BDC82DA68E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55234" y="3684901"/>
            <a:ext cx="1505160" cy="56205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49E848E-BFA8-4E33-9E5D-D619354A7F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55398" y="3207629"/>
            <a:ext cx="2027459" cy="42340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EFAC6C5-CE0D-48B0-A157-A4A2E0794F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84515" y="1638239"/>
            <a:ext cx="743054" cy="5811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00ED1C-12C2-4F3B-B051-1FA64A3C2CD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94799" y="1708862"/>
            <a:ext cx="1152686" cy="51442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B76A573-37C2-41DC-99C9-542A6C4C20D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56411" y="4279965"/>
            <a:ext cx="2295845" cy="38156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D51D14E-1248-41B8-A3B2-5F15CA0FDEF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38557" y="2346454"/>
            <a:ext cx="2295845" cy="51442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87D5887-455A-42FC-B36A-48B6ED31742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60599" y="4292912"/>
            <a:ext cx="743054" cy="47631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E23D65-1148-4C49-BA1B-32D85D00151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23711" y="2285237"/>
            <a:ext cx="2257740" cy="59063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6001095-999F-4B26-A280-20F9BB28B92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789461" y="2379528"/>
            <a:ext cx="2120984" cy="53024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914A4AC-FF4D-414F-92FB-965A4991433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290742" y="4220682"/>
            <a:ext cx="2229161" cy="54300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62ECEE1-4FAF-4A91-895B-CA870949B1C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29687" y="3728640"/>
            <a:ext cx="1762371" cy="390580"/>
          </a:xfrm>
          <a:prstGeom prst="rect">
            <a:avLst/>
          </a:prstGeom>
        </p:spPr>
      </p:pic>
      <p:sp>
        <p:nvSpPr>
          <p:cNvPr id="27" name="Заголовок 2">
            <a:extLst>
              <a:ext uri="{FF2B5EF4-FFF2-40B4-BE49-F238E27FC236}">
                <a16:creationId xmlns:a16="http://schemas.microsoft.com/office/drawing/2014/main" id="{06307412-471D-4BD6-AF05-81CB3BB3E036}"/>
              </a:ext>
            </a:extLst>
          </p:cNvPr>
          <p:cNvSpPr txBox="1">
            <a:spLocks/>
          </p:cNvSpPr>
          <p:nvPr/>
        </p:nvSpPr>
        <p:spPr>
          <a:xfrm>
            <a:off x="0" y="227722"/>
            <a:ext cx="8229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0" hangingPunct="0"/>
            <a:r>
              <a:rPr lang="ru-RU" sz="2400" b="1" dirty="0">
                <a:solidFill>
                  <a:schemeClr val="bg1"/>
                </a:solidFill>
                <a:latin typeface="Neo Sans Pro Light"/>
              </a:rPr>
              <a:t>Партнеры</a:t>
            </a:r>
          </a:p>
        </p:txBody>
      </p:sp>
    </p:spTree>
    <p:extLst>
      <p:ext uri="{BB962C8B-B14F-4D97-AF65-F5344CB8AC3E}">
        <p14:creationId xmlns:p14="http://schemas.microsoft.com/office/powerpoint/2010/main" val="138424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56773"/>
            <a:ext cx="8229600" cy="424732"/>
          </a:xfr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ru-RU" sz="2400" b="1" dirty="0">
                <a:solidFill>
                  <a:schemeClr val="bg1"/>
                </a:solidFill>
                <a:latin typeface="Neo Sans Pro Light"/>
              </a:rPr>
              <a:t>Участники программы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281354" y="1180637"/>
            <a:ext cx="3422119" cy="533572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indent="-36000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</a:rPr>
              <a:t>Индивидуальные предприниматели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281354" y="2070155"/>
            <a:ext cx="4035465" cy="533572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indent="-34290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400" b="1" dirty="0" err="1">
                <a:solidFill>
                  <a:schemeClr val="tx1"/>
                </a:solidFill>
              </a:rPr>
              <a:t>Микроорганизации</a:t>
            </a:r>
            <a:endParaRPr lang="en-US" sz="1400" b="1" dirty="0">
              <a:solidFill>
                <a:schemeClr val="tx1"/>
              </a:solidFill>
            </a:endParaRPr>
          </a:p>
          <a:p>
            <a:pPr marL="377100" algn="just">
              <a:buClr>
                <a:schemeClr val="accent6"/>
              </a:buClr>
            </a:pPr>
            <a:r>
              <a:rPr lang="ru-RU" sz="1400" i="1" dirty="0">
                <a:solidFill>
                  <a:schemeClr val="tx1"/>
                </a:solidFill>
              </a:rPr>
              <a:t>	(до 15 человек включительно)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281354" y="2934420"/>
            <a:ext cx="4851349" cy="533572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indent="-34290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</a:rPr>
              <a:t>Малые организации</a:t>
            </a:r>
          </a:p>
          <a:p>
            <a:pPr marL="377100" algn="just">
              <a:buClr>
                <a:schemeClr val="accent6"/>
              </a:buClr>
            </a:pPr>
            <a:r>
              <a:rPr lang="ru-RU" sz="1400" i="1" dirty="0">
                <a:solidFill>
                  <a:schemeClr val="tx1"/>
                </a:solidFill>
              </a:rPr>
              <a:t>	(от 16 до 100 человек включительно)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281355" y="3928422"/>
            <a:ext cx="5427295" cy="548327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indent="-34290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</a:rPr>
              <a:t>Субъекты среднего предпринимательства</a:t>
            </a:r>
          </a:p>
          <a:p>
            <a:pPr marL="377100" algn="just">
              <a:buClr>
                <a:schemeClr val="accent6"/>
              </a:buClr>
            </a:pPr>
            <a:r>
              <a:rPr lang="ru-RU" sz="1400" i="1" dirty="0">
                <a:solidFill>
                  <a:schemeClr val="tx1"/>
                </a:solidFill>
              </a:rPr>
              <a:t>	( от 101 до 250 человек включительно)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6FE767-CE67-4C79-88D6-50AF132D3FCE}"/>
              </a:ext>
            </a:extLst>
          </p:cNvPr>
          <p:cNvSpPr txBox="1"/>
          <p:nvPr/>
        </p:nvSpPr>
        <p:spPr>
          <a:xfrm>
            <a:off x="5904411" y="1095455"/>
            <a:ext cx="309012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100" dirty="0"/>
              <a:t>Резидент Республики Беларусь</a:t>
            </a:r>
          </a:p>
          <a:p>
            <a:pPr algn="just">
              <a:buClr>
                <a:schemeClr val="accent6"/>
              </a:buClr>
            </a:pPr>
            <a:endParaRPr lang="ru-RU" sz="1100" dirty="0"/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100" dirty="0"/>
              <a:t>Суммарная доля собственности нерезидентов Республики Беларусь не более чем 49%</a:t>
            </a:r>
          </a:p>
          <a:p>
            <a:pPr algn="just">
              <a:buClr>
                <a:schemeClr val="accent6"/>
              </a:buClr>
            </a:pPr>
            <a:endParaRPr lang="ru-RU" sz="1100" dirty="0"/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100" dirty="0"/>
              <a:t>Отсутствие просроченной задолженности по активным операциям перед банками, в том числе Банком развития</a:t>
            </a:r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ru-RU" sz="1100" dirty="0"/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100" dirty="0"/>
              <a:t>Является независимым (</a:t>
            </a:r>
            <a:r>
              <a:rPr lang="en-US" sz="1100" dirty="0"/>
              <a:t>&gt;=75% </a:t>
            </a:r>
            <a:r>
              <a:rPr lang="ru-RU" sz="1100" dirty="0"/>
              <a:t>УФ принадлежит ЮЛ, которое удовлетворяет критериям классификации Субъектов МСП)</a:t>
            </a:r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ru-RU" sz="1100" dirty="0"/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100" dirty="0"/>
              <a:t>Не находится в процессе реорганизации, ликвидации (прекращения деятельности), экономической несостоятельности (банкротства)</a:t>
            </a:r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ru-RU" sz="1100" dirty="0"/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100" dirty="0"/>
              <a:t>Отсутствие специальных экономических мер (санкций, эмбарго)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1CB3AF-869B-44B0-9C9B-CC46A806B8BD}"/>
              </a:ext>
            </a:extLst>
          </p:cNvPr>
          <p:cNvSpPr txBox="1"/>
          <p:nvPr/>
        </p:nvSpPr>
        <p:spPr>
          <a:xfrm>
            <a:off x="519151" y="4691333"/>
            <a:ext cx="5532399" cy="2923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Объем выручки за предыдущий календарный год – не более 35 млн. руб.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D8E425-62BA-465B-BE50-4B26F977AE4F}"/>
              </a:ext>
            </a:extLst>
          </p:cNvPr>
          <p:cNvSpPr txBox="1"/>
          <p:nvPr/>
        </p:nvSpPr>
        <p:spPr>
          <a:xfrm>
            <a:off x="281354" y="4691333"/>
            <a:ext cx="3262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82631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103" y="952963"/>
            <a:ext cx="6072312" cy="16508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27722"/>
            <a:ext cx="8229600" cy="424732"/>
          </a:xfr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ru-RU" sz="2400" b="1" dirty="0">
                <a:solidFill>
                  <a:schemeClr val="bg1"/>
                </a:solidFill>
                <a:latin typeface="Neo Sans Pro Light"/>
              </a:rPr>
              <a:t>Цели финансирования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1441" y="1150160"/>
            <a:ext cx="7747969" cy="12533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chemeClr val="accent6"/>
              </a:buClr>
            </a:pPr>
            <a:r>
              <a:rPr lang="ru-RU" sz="1800" dirty="0">
                <a:solidFill>
                  <a:schemeClr val="tx1"/>
                </a:solidFill>
              </a:rPr>
              <a:t>Создание </a:t>
            </a:r>
            <a:r>
              <a:rPr lang="ru-RU" sz="1400" dirty="0">
                <a:solidFill>
                  <a:schemeClr val="tx1"/>
                </a:solidFill>
              </a:rPr>
              <a:t>(приобретение, реконструкция, модернизация, капитальный ремонт) </a:t>
            </a:r>
          </a:p>
          <a:p>
            <a:pPr algn="just">
              <a:buClr>
                <a:schemeClr val="accent6"/>
              </a:buClr>
            </a:pPr>
            <a:r>
              <a:rPr lang="ru-RU" sz="1800" dirty="0">
                <a:solidFill>
                  <a:schemeClr val="tx1"/>
                </a:solidFill>
              </a:rPr>
              <a:t>основных средств для производственной деятельности,</a:t>
            </a:r>
          </a:p>
          <a:p>
            <a:pPr algn="just">
              <a:buClr>
                <a:schemeClr val="accent6"/>
              </a:buClr>
            </a:pPr>
            <a:r>
              <a:rPr lang="ru-RU" sz="1800" dirty="0">
                <a:solidFill>
                  <a:schemeClr val="tx1"/>
                </a:solidFill>
              </a:rPr>
              <a:t>торговой деятельности или деятельности по оказанию услуг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" y="2910664"/>
            <a:ext cx="6072312" cy="1103066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flipH="1">
            <a:off x="6400798" y="893852"/>
            <a:ext cx="2743202" cy="4249648"/>
          </a:xfrm>
          <a:prstGeom prst="rtTriangle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41441" y="3067160"/>
            <a:ext cx="6807484" cy="7900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6"/>
              </a:buClr>
            </a:pPr>
            <a:r>
              <a:rPr lang="ru-RU" sz="1800" dirty="0">
                <a:solidFill>
                  <a:schemeClr val="tx1"/>
                </a:solidFill>
              </a:rPr>
              <a:t>Финансирование текущей деятельности субъектов МСП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23" y="3036530"/>
            <a:ext cx="873602" cy="8736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83" y="1141304"/>
            <a:ext cx="1287527" cy="12875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986CE5-D229-4A60-BC47-C64CDF354B47}"/>
              </a:ext>
            </a:extLst>
          </p:cNvPr>
          <p:cNvSpPr txBox="1"/>
          <p:nvPr/>
        </p:nvSpPr>
        <p:spPr>
          <a:xfrm>
            <a:off x="0" y="4318137"/>
            <a:ext cx="6400798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Max ∑</a:t>
            </a:r>
            <a:r>
              <a:rPr lang="ru-RU" sz="1600" dirty="0"/>
              <a:t> на 1 субъекта МСП</a:t>
            </a:r>
            <a:r>
              <a:rPr lang="en-US" sz="1600" dirty="0"/>
              <a:t> </a:t>
            </a:r>
            <a:r>
              <a:rPr lang="ru-RU" sz="1600" dirty="0"/>
              <a:t>– </a:t>
            </a:r>
            <a:r>
              <a:rPr lang="ru-RU" sz="1600" b="1" dirty="0"/>
              <a:t>5 млн. бел. руб. </a:t>
            </a:r>
          </a:p>
          <a:p>
            <a:pPr algn="ctr"/>
            <a:r>
              <a:rPr lang="ru-RU" sz="1600" dirty="0"/>
              <a:t>за исключением продукта </a:t>
            </a:r>
            <a:r>
              <a:rPr lang="ru-RU" sz="1600" b="1" dirty="0"/>
              <a:t>«Стабилизационный»</a:t>
            </a:r>
            <a:r>
              <a:rPr lang="ru-RU" sz="1600" dirty="0"/>
              <a:t> </a:t>
            </a:r>
            <a:r>
              <a:rPr lang="en-US" sz="1600" dirty="0"/>
              <a:t>- </a:t>
            </a:r>
            <a:r>
              <a:rPr lang="ru-RU" sz="1600" b="1" dirty="0"/>
              <a:t>7 млн. бел. руб.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57809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A3E53F5-1531-474C-A9BF-D7B50C628E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5" y="1759886"/>
            <a:ext cx="555739" cy="42531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286E0D4-506A-40F0-9B8D-0434D4B2CE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0072">
            <a:off x="118336" y="4127855"/>
            <a:ext cx="465888" cy="465888"/>
          </a:xfrm>
          <a:prstGeom prst="rect">
            <a:avLst/>
          </a:prstGeom>
        </p:spPr>
      </p:pic>
      <p:graphicFrame>
        <p:nvGraphicFramePr>
          <p:cNvPr id="15" name="Объект 3">
            <a:extLst>
              <a:ext uri="{FF2B5EF4-FFF2-40B4-BE49-F238E27FC236}">
                <a16:creationId xmlns:a16="http://schemas.microsoft.com/office/drawing/2014/main" id="{0C746BA9-D2B8-4875-AF9B-6F226DDFCC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847723"/>
              </p:ext>
            </p:extLst>
          </p:nvPr>
        </p:nvGraphicFramePr>
        <p:xfrm>
          <a:off x="607324" y="907576"/>
          <a:ext cx="8434315" cy="4203045"/>
        </p:xfrm>
        <a:graphic>
          <a:graphicData uri="http://schemas.openxmlformats.org/drawingml/2006/table">
            <a:tbl>
              <a:tblPr/>
              <a:tblGrid>
                <a:gridCol w="1675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2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9838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Наименование продукта</a:t>
                      </a: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Дополнительное условие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6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Промкооперация</a:t>
                      </a: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 7.5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Наличие у Субъекта МСП контракта на поставку продукции собственного производства крупному предприятию 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781691"/>
                  </a:ext>
                </a:extLst>
              </a:tr>
              <a:tr h="4890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Стабилизационный</a:t>
                      </a: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Финансирование импортозамещающих и </a:t>
                      </a:r>
                      <a:r>
                        <a:rPr lang="ru-RU" sz="10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экспортоориентированных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проектов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104870"/>
                  </a:ext>
                </a:extLst>
              </a:tr>
              <a:tr h="4976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Поддержка регионов</a:t>
                      </a: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 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6.</a:t>
                      </a: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Субъект МСП зарегистрирован и/или осуществляет деятельность на территории районов, отстающих по уровню социально-экономического развития 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5010409"/>
                  </a:ext>
                </a:extLst>
              </a:tr>
              <a:tr h="7390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Поддержка социального предпринимательства</a:t>
                      </a: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 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7.</a:t>
                      </a: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 defTabSz="6858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Субъект МСП обеспечивает занятость  инвалидов; одиноких и (или) многодетных родителей, имеющих детей в возрасте до 18 лет; пенсионеров или лиц предпенсионного возраста; выпускников детских домов в возрасте до 21 года; беженцев; лиц, освобожденных из мест лишения или ограничения свободы, и имеющих неснятую или непогашенную судимость;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5516857"/>
                  </a:ext>
                </a:extLst>
              </a:tr>
              <a:tr h="6534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dirty="0">
                          <a:effectLst/>
                          <a:latin typeface="+mn-lt"/>
                        </a:rPr>
                        <a:t>Поддержка экологических проектов</a:t>
                      </a:r>
                      <a:endParaRPr lang="ru-RU" sz="105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 defTabSz="6858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Субъект МСП осуществляет деятельность по производству экологически безопасной упаковки, по использованию возобновляемых источников энергии, по подготовке к использованию, обезвреживанию отходов производства и потребления и др.</a:t>
                      </a:r>
                      <a:endParaRPr lang="ru-RU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932954"/>
                  </a:ext>
                </a:extLst>
              </a:tr>
              <a:tr h="5186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dirty="0">
                          <a:effectLst/>
                          <a:latin typeface="+mn-lt"/>
                        </a:rPr>
                        <a:t>Поддержка импортозамещения</a:t>
                      </a:r>
                      <a:endParaRPr lang="ru-RU" sz="105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8.5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 defTabSz="6858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Субъекты МСП, производящие товары, формирующие отрицательное сальдо внешней торговли</a:t>
                      </a:r>
                      <a:endParaRPr lang="ru-RU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1890915"/>
                  </a:ext>
                </a:extLst>
              </a:tr>
              <a:tr h="4976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Поддержка организаций производственной сферы</a:t>
                      </a: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 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endParaRPr lang="ru-RU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654063"/>
                  </a:ext>
                </a:extLst>
              </a:tr>
            </a:tbl>
          </a:graphicData>
        </a:graphic>
      </p:graphicFrame>
      <p:pic>
        <p:nvPicPr>
          <p:cNvPr id="21" name="Рисунок 20" descr="https://tur.slutsk-vedy.gov.by/files/00585/obj/110/35703/img/political_maps_of_belorus1.jpg">
            <a:extLst>
              <a:ext uri="{FF2B5EF4-FFF2-40B4-BE49-F238E27FC236}">
                <a16:creationId xmlns:a16="http://schemas.microsoft.com/office/drawing/2014/main" id="{E3080587-45D2-4F36-8F95-393827A636C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2" y="2240787"/>
            <a:ext cx="445988" cy="43184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" name="Рисунок 21" descr="https://g.foolcdn.com/editorial/images/519788/gettyimages-688025358.jpg">
            <a:extLst>
              <a:ext uri="{FF2B5EF4-FFF2-40B4-BE49-F238E27FC236}">
                <a16:creationId xmlns:a16="http://schemas.microsoft.com/office/drawing/2014/main" id="{74C59B4C-79A4-4F52-957C-E0C3836323AD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1" t="1" r="7729" b="2848"/>
          <a:stretch/>
        </p:blipFill>
        <p:spPr bwMode="auto">
          <a:xfrm>
            <a:off x="111460" y="2841528"/>
            <a:ext cx="445990" cy="431842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Объект 21" descr="https://photoclub.by/images/main28/287507_main.jpg">
            <a:extLst>
              <a:ext uri="{FF2B5EF4-FFF2-40B4-BE49-F238E27FC236}">
                <a16:creationId xmlns:a16="http://schemas.microsoft.com/office/drawing/2014/main" id="{3D8098B7-5D50-443A-8F80-B36BE1DE7093}"/>
              </a:ext>
            </a:extLst>
          </p:cNvPr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7" r="40548" b="251"/>
          <a:stretch/>
        </p:blipFill>
        <p:spPr bwMode="auto">
          <a:xfrm>
            <a:off x="120329" y="3591646"/>
            <a:ext cx="445987" cy="419494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F027C79F-7C38-4227-9D04-241C1643BD3C}"/>
              </a:ext>
            </a:extLst>
          </p:cNvPr>
          <p:cNvSpPr/>
          <p:nvPr/>
        </p:nvSpPr>
        <p:spPr>
          <a:xfrm>
            <a:off x="134563" y="4710458"/>
            <a:ext cx="433274" cy="391982"/>
          </a:xfrm>
          <a:prstGeom prst="ellipse">
            <a:avLst/>
          </a:prstGeom>
          <a:blipFill>
            <a:blip r:embed="rId9"/>
            <a:srcRect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2F2EF5A-92C5-4AA6-AF98-F0F5A75ECD9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8937" t="7133" r="5727" b="23806"/>
          <a:stretch/>
        </p:blipFill>
        <p:spPr>
          <a:xfrm>
            <a:off x="111460" y="1213774"/>
            <a:ext cx="463726" cy="470335"/>
          </a:xfrm>
          <a:prstGeom prst="ellipse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5ABBAF-1833-4325-A04A-40404C297B3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16" y="1221031"/>
            <a:ext cx="325235" cy="324740"/>
          </a:xfrm>
          <a:prstGeom prst="rect">
            <a:avLst/>
          </a:prstGeom>
        </p:spPr>
      </p:pic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244EC61B-578E-4499-936F-B5F351FA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855" y="187966"/>
            <a:ext cx="8229600" cy="631983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Neo Sans Pro Medium"/>
              </a:rPr>
              <a:t>Продуктовая линейка</a:t>
            </a:r>
            <a:endParaRPr lang="ru-BY" b="1" dirty="0">
              <a:solidFill>
                <a:schemeClr val="bg1"/>
              </a:solidFill>
              <a:latin typeface="Neo Sans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92778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73922B5-0123-4FB2-9865-3C3C3C979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378"/>
            <a:ext cx="8229600" cy="939546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Neo Sans Pro Medium"/>
              </a:rPr>
              <a:t>Промкооперация</a:t>
            </a:r>
            <a:endParaRPr lang="ru-BY" b="1" dirty="0">
              <a:solidFill>
                <a:schemeClr val="bg1"/>
              </a:solidFill>
              <a:latin typeface="Neo Sans Pro Medium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E69C6F-A4EF-465F-8E15-2954F12E6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33" y="1314843"/>
            <a:ext cx="1779603" cy="11563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4D5CAD-CAB3-47DB-8316-B8418E89E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862" y="953481"/>
            <a:ext cx="1536325" cy="3840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EAA2A8-0E86-440B-9FC2-A43C7E4F1EE7}"/>
              </a:ext>
            </a:extLst>
          </p:cNvPr>
          <p:cNvSpPr txBox="1"/>
          <p:nvPr/>
        </p:nvSpPr>
        <p:spPr>
          <a:xfrm>
            <a:off x="6501015" y="986177"/>
            <a:ext cx="2185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a typeface="+mj-ea"/>
                <a:cs typeface="+mj-cs"/>
              </a:rPr>
              <a:t>Крупная организация</a:t>
            </a:r>
            <a:endParaRPr lang="ru-BY" sz="1400" b="1" dirty="0" err="1"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D30D2B-2416-4807-803E-A1D1C959C3CF}"/>
              </a:ext>
            </a:extLst>
          </p:cNvPr>
          <p:cNvSpPr txBox="1"/>
          <p:nvPr/>
        </p:nvSpPr>
        <p:spPr>
          <a:xfrm>
            <a:off x="4114800" y="211455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BY" dirty="0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414623-59C3-40F9-9F4E-0B9A642EF96D}"/>
              </a:ext>
            </a:extLst>
          </p:cNvPr>
          <p:cNvSpPr txBox="1"/>
          <p:nvPr/>
        </p:nvSpPr>
        <p:spPr>
          <a:xfrm>
            <a:off x="264580" y="2561518"/>
            <a:ext cx="368935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Вид экономической деятельности для производства и реализации продукции относится к секциям </a:t>
            </a:r>
          </a:p>
          <a:p>
            <a:r>
              <a:rPr lang="ru-RU" sz="1000" dirty="0"/>
              <a:t>                   </a:t>
            </a:r>
            <a:r>
              <a:rPr lang="ru-RU" sz="1000" b="1" dirty="0"/>
              <a:t>B</a:t>
            </a:r>
            <a:r>
              <a:rPr lang="ru-RU" sz="1000" dirty="0"/>
              <a:t> «Горнодобывающая промышленность» </a:t>
            </a:r>
          </a:p>
          <a:p>
            <a:r>
              <a:rPr lang="ru-RU" sz="1000" dirty="0"/>
              <a:t>                   </a:t>
            </a:r>
            <a:r>
              <a:rPr lang="ru-RU" sz="1000" b="1" dirty="0"/>
              <a:t>С</a:t>
            </a:r>
            <a:r>
              <a:rPr lang="ru-RU" sz="1000" dirty="0"/>
              <a:t> «Обрабатывающая промышленность»</a:t>
            </a:r>
          </a:p>
          <a:p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Субъект МСП </a:t>
            </a:r>
            <a:r>
              <a:rPr lang="en-US" sz="1100" dirty="0"/>
              <a:t>= </a:t>
            </a:r>
            <a:r>
              <a:rPr lang="ru-RU" sz="1100" dirty="0"/>
              <a:t>производитель продукции, что подтверждается наличием:</a:t>
            </a:r>
          </a:p>
          <a:p>
            <a:r>
              <a:rPr lang="ru-RU" sz="1100" dirty="0"/>
              <a:t>    - </a:t>
            </a:r>
            <a:r>
              <a:rPr lang="ru-RU" sz="1000" dirty="0"/>
              <a:t>сертификата продукции собственного производства</a:t>
            </a:r>
          </a:p>
          <a:p>
            <a:r>
              <a:rPr lang="ru-RU" sz="1000" dirty="0"/>
              <a:t>    </a:t>
            </a:r>
            <a:r>
              <a:rPr lang="ru-RU" sz="1100" dirty="0"/>
              <a:t>- </a:t>
            </a:r>
            <a:r>
              <a:rPr lang="ru-RU" sz="1000" dirty="0"/>
              <a:t>сертификата о происхождении товара формы СТ-1</a:t>
            </a:r>
          </a:p>
          <a:p>
            <a:r>
              <a:rPr lang="ru-RU" sz="1000" dirty="0"/>
              <a:t>    - акта экспертизы;</a:t>
            </a:r>
          </a:p>
          <a:p>
            <a:r>
              <a:rPr lang="ru-RU" sz="1000" dirty="0"/>
              <a:t>    </a:t>
            </a:r>
            <a:r>
              <a:rPr lang="ru-RU" sz="1100" dirty="0"/>
              <a:t>- </a:t>
            </a:r>
            <a:r>
              <a:rPr lang="ru-RU" sz="1000" dirty="0"/>
              <a:t>иного документа по законодательству РБ</a:t>
            </a:r>
            <a:endParaRPr lang="ru-BY" sz="1000" dirty="0" err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A5685B-154B-4139-BE8A-98D422C54DBA}"/>
              </a:ext>
            </a:extLst>
          </p:cNvPr>
          <p:cNvSpPr txBox="1"/>
          <p:nvPr/>
        </p:nvSpPr>
        <p:spPr>
          <a:xfrm>
            <a:off x="5524741" y="2595020"/>
            <a:ext cx="3689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Основной вид экономической деятельности относится к секциям </a:t>
            </a:r>
          </a:p>
          <a:p>
            <a:r>
              <a:rPr lang="ru-RU" sz="1000" dirty="0"/>
              <a:t>                </a:t>
            </a:r>
            <a:r>
              <a:rPr lang="ru-RU" sz="1000" b="1" dirty="0"/>
              <a:t>B</a:t>
            </a:r>
            <a:r>
              <a:rPr lang="ru-RU" sz="1000" dirty="0"/>
              <a:t> «Горнодобывающая промышленность» </a:t>
            </a:r>
          </a:p>
          <a:p>
            <a:r>
              <a:rPr lang="ru-RU" sz="1000" dirty="0"/>
              <a:t>                </a:t>
            </a:r>
            <a:r>
              <a:rPr lang="ru-RU" sz="1000" b="1" dirty="0"/>
              <a:t>С</a:t>
            </a:r>
            <a:r>
              <a:rPr lang="ru-RU" sz="1000" dirty="0"/>
              <a:t> «Обрабатывающая промышленность»</a:t>
            </a:r>
          </a:p>
          <a:p>
            <a:endParaRPr lang="ru-RU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численность работников более 250 человек;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не является участником (учредителем), собственником имущества субъекта МСП.</a:t>
            </a:r>
            <a:endParaRPr lang="ru-BY" sz="1100" dirty="0" err="1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20B0DF8-BD11-4C97-BB1F-0EBF402722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120" y="953481"/>
            <a:ext cx="1187381" cy="98515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BB24299-58EE-47FF-9C69-6017519B7C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756" t="7133" r="5727" b="23806"/>
          <a:stretch/>
        </p:blipFill>
        <p:spPr>
          <a:xfrm>
            <a:off x="6600824" y="1269951"/>
            <a:ext cx="2185785" cy="1278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BFFA50-20F7-4263-BCB8-7100279D3296}"/>
              </a:ext>
            </a:extLst>
          </p:cNvPr>
          <p:cNvSpPr txBox="1"/>
          <p:nvPr/>
        </p:nvSpPr>
        <p:spPr>
          <a:xfrm>
            <a:off x="3423010" y="1899668"/>
            <a:ext cx="2297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i="1" dirty="0"/>
              <a:t>Контракт на поставку продукции собственного производства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838DEF-FEF9-468E-B42F-8F3FBC892D06}"/>
              </a:ext>
            </a:extLst>
          </p:cNvPr>
          <p:cNvSpPr txBox="1"/>
          <p:nvPr/>
        </p:nvSpPr>
        <p:spPr>
          <a:xfrm>
            <a:off x="3423010" y="4467121"/>
            <a:ext cx="2297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НКЛ/факторинг – до 12 </a:t>
            </a:r>
            <a:r>
              <a:rPr lang="ru-RU" sz="1400" dirty="0" err="1"/>
              <a:t>мес</a:t>
            </a:r>
            <a:br>
              <a:rPr lang="ru-RU" sz="1400" dirty="0"/>
            </a:br>
            <a:r>
              <a:rPr lang="ru-RU" sz="2400" b="1" dirty="0"/>
              <a:t>ВКЛ – до 36 </a:t>
            </a:r>
            <a:r>
              <a:rPr lang="ru-RU" sz="2400" b="1" dirty="0" err="1"/>
              <a:t>мес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5401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" y="-23858"/>
            <a:ext cx="6578564" cy="1006429"/>
          </a:xfr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ru-RU" b="1" dirty="0">
                <a:solidFill>
                  <a:schemeClr val="bg1"/>
                </a:solidFill>
                <a:latin typeface="Neo Sans Pro Light"/>
              </a:rPr>
              <a:t>Итоги реализации программы</a:t>
            </a:r>
            <a:br>
              <a:rPr lang="ru-RU" b="1" dirty="0">
                <a:solidFill>
                  <a:schemeClr val="bg1"/>
                </a:solidFill>
                <a:latin typeface="Neo Sans Pro Medium"/>
              </a:rPr>
            </a:br>
            <a:r>
              <a:rPr lang="ru-RU" b="1" dirty="0">
                <a:solidFill>
                  <a:schemeClr val="bg1"/>
                </a:solidFill>
                <a:latin typeface="Neo Sans Pro Medium"/>
              </a:rPr>
              <a:t>на 01.05.2024</a:t>
            </a:r>
            <a:endParaRPr lang="ru-RU" b="1" dirty="0">
              <a:solidFill>
                <a:schemeClr val="bg1"/>
              </a:solidFill>
              <a:latin typeface="Neo Sans Pro Ligh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23A14F-9FD8-4B65-A36B-741FAA41700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956"/>
            <a:ext cx="3678865" cy="24525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D74F2E-669B-4B84-B93A-83A0DC39BD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 r="3386"/>
          <a:stretch/>
        </p:blipFill>
        <p:spPr>
          <a:xfrm>
            <a:off x="5291427" y="2677375"/>
            <a:ext cx="3852433" cy="2452579"/>
          </a:xfrm>
          <a:prstGeom prst="rect">
            <a:avLst/>
          </a:prstGeom>
        </p:spPr>
      </p:pic>
      <p:sp>
        <p:nvSpPr>
          <p:cNvPr id="14" name="Параллелограмм 13">
            <a:extLst>
              <a:ext uri="{FF2B5EF4-FFF2-40B4-BE49-F238E27FC236}">
                <a16:creationId xmlns:a16="http://schemas.microsoft.com/office/drawing/2014/main" id="{EB26B959-A255-4636-BB15-5D9907C01B58}"/>
              </a:ext>
            </a:extLst>
          </p:cNvPr>
          <p:cNvSpPr/>
          <p:nvPr/>
        </p:nvSpPr>
        <p:spPr>
          <a:xfrm>
            <a:off x="2555545" y="2677373"/>
            <a:ext cx="3757202" cy="2459669"/>
          </a:xfrm>
          <a:prstGeom prst="parallelogram">
            <a:avLst/>
          </a:prstGeom>
          <a:blipFill>
            <a:blip r:embed="rId6">
              <a:duotone>
                <a:prstClr val="black"/>
                <a:schemeClr val="tx1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ручной ввод 14">
            <a:extLst>
              <a:ext uri="{FF2B5EF4-FFF2-40B4-BE49-F238E27FC236}">
                <a16:creationId xmlns:a16="http://schemas.microsoft.com/office/drawing/2014/main" id="{DFA8C080-91A9-4D60-AB1B-7B16939B0401}"/>
              </a:ext>
            </a:extLst>
          </p:cNvPr>
          <p:cNvSpPr/>
          <p:nvPr/>
        </p:nvSpPr>
        <p:spPr>
          <a:xfrm>
            <a:off x="-1" y="901338"/>
            <a:ext cx="9144001" cy="1875573"/>
          </a:xfrm>
          <a:prstGeom prst="flowChartManualInput">
            <a:avLst/>
          </a:prstGeom>
          <a:solidFill>
            <a:srgbClr val="ADC249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tIns="0" bIns="756000" rtlCol="0" anchor="ctr"/>
          <a:lstStyle/>
          <a:p>
            <a:pPr algn="ctr"/>
            <a:r>
              <a:rPr lang="ru-RU" sz="4000" dirty="0">
                <a:solidFill>
                  <a:srgbClr val="555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ДАЛЬШЕ - </a:t>
            </a:r>
            <a:r>
              <a:rPr lang="ru-RU" sz="8800" b="1" dirty="0">
                <a:solidFill>
                  <a:srgbClr val="555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</a:t>
            </a:r>
            <a:endParaRPr lang="ru-RU" sz="6000" b="1" dirty="0">
              <a:solidFill>
                <a:srgbClr val="5556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Заголовок 2">
            <a:extLst>
              <a:ext uri="{FF2B5EF4-FFF2-40B4-BE49-F238E27FC236}">
                <a16:creationId xmlns:a16="http://schemas.microsoft.com/office/drawing/2014/main" id="{B42AC403-F42E-4B65-8221-4EA9F0F05594}"/>
              </a:ext>
            </a:extLst>
          </p:cNvPr>
          <p:cNvSpPr txBox="1">
            <a:spLocks/>
          </p:cNvSpPr>
          <p:nvPr/>
        </p:nvSpPr>
        <p:spPr>
          <a:xfrm>
            <a:off x="96556" y="2343280"/>
            <a:ext cx="2714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0" hangingPunct="0"/>
            <a:r>
              <a:rPr lang="ru-RU" sz="2000" b="1" dirty="0">
                <a:solidFill>
                  <a:schemeClr val="bg1"/>
                </a:solidFill>
                <a:latin typeface="Neo Sans Pro Light"/>
              </a:rPr>
              <a:t> </a:t>
            </a:r>
            <a:r>
              <a:rPr lang="ru-RU" sz="6000" b="1" dirty="0">
                <a:solidFill>
                  <a:schemeClr val="bg1"/>
                </a:solidFill>
                <a:latin typeface="Neo Sans Pro Light"/>
              </a:rPr>
              <a:t>8 550</a:t>
            </a:r>
            <a:endParaRPr lang="ru-RU" sz="4000" b="1" dirty="0">
              <a:solidFill>
                <a:schemeClr val="bg1"/>
              </a:solidFill>
              <a:latin typeface="Neo Sans Pro Light"/>
            </a:endParaRPr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id="{E014EC3B-DAD6-4E2B-88FA-23A3A5EDC95D}"/>
              </a:ext>
            </a:extLst>
          </p:cNvPr>
          <p:cNvSpPr txBox="1">
            <a:spLocks/>
          </p:cNvSpPr>
          <p:nvPr/>
        </p:nvSpPr>
        <p:spPr>
          <a:xfrm>
            <a:off x="264906" y="3193839"/>
            <a:ext cx="2484505" cy="535531"/>
          </a:xfrm>
          <a:prstGeom prst="rect">
            <a:avLst/>
          </a:prstGeom>
          <a:solidFill>
            <a:srgbClr val="ADC249">
              <a:alpha val="75000"/>
            </a:srgbClr>
          </a:solidFill>
        </p:spPr>
        <p:txBody>
          <a:bodyPr wrap="square" rtlCol="0">
            <a:spAutoFit/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0" hangingPunct="0"/>
            <a:r>
              <a:rPr lang="ru-RU" sz="1600" b="1" dirty="0">
                <a:solidFill>
                  <a:srgbClr val="555655"/>
                </a:solidFill>
                <a:latin typeface="Neo Sans Pro Light"/>
              </a:rPr>
              <a:t>ПРОФИНАНСИРОВАННЫХ ПРОЕКТОВ</a:t>
            </a:r>
            <a:endParaRPr lang="ru-RU" sz="1050" b="1" dirty="0">
              <a:solidFill>
                <a:srgbClr val="555655"/>
              </a:solidFill>
              <a:latin typeface="Neo Sans Pro Light"/>
            </a:endParaRPr>
          </a:p>
        </p:txBody>
      </p:sp>
      <p:sp>
        <p:nvSpPr>
          <p:cNvPr id="23" name="Заголовок 2">
            <a:extLst>
              <a:ext uri="{FF2B5EF4-FFF2-40B4-BE49-F238E27FC236}">
                <a16:creationId xmlns:a16="http://schemas.microsoft.com/office/drawing/2014/main" id="{FFEDF06A-95BE-49B2-8412-617D935D5078}"/>
              </a:ext>
            </a:extLst>
          </p:cNvPr>
          <p:cNvSpPr txBox="1">
            <a:spLocks/>
          </p:cNvSpPr>
          <p:nvPr/>
        </p:nvSpPr>
        <p:spPr>
          <a:xfrm>
            <a:off x="6292618" y="2343280"/>
            <a:ext cx="2310768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0" hangingPunct="0"/>
            <a:r>
              <a:rPr lang="ru-RU" sz="6000" b="1" dirty="0">
                <a:solidFill>
                  <a:schemeClr val="bg1"/>
                </a:solidFill>
                <a:latin typeface="Neo Sans Pro Light"/>
              </a:rPr>
              <a:t>1,8</a:t>
            </a:r>
            <a:r>
              <a:rPr lang="ru-RU" sz="2000" b="1" dirty="0">
                <a:solidFill>
                  <a:schemeClr val="bg1"/>
                </a:solidFill>
                <a:latin typeface="Neo Sans Pro Light"/>
              </a:rPr>
              <a:t>млрд.руб.</a:t>
            </a:r>
          </a:p>
          <a:p>
            <a:pPr algn="ctr" eaLnBrk="0" hangingPunct="0"/>
            <a:endParaRPr lang="ru-RU" sz="2800" b="1" dirty="0">
              <a:solidFill>
                <a:schemeClr val="bg1"/>
              </a:solidFill>
              <a:latin typeface="Neo Sans Pro Light"/>
            </a:endParaRPr>
          </a:p>
        </p:txBody>
      </p:sp>
      <p:sp>
        <p:nvSpPr>
          <p:cNvPr id="24" name="Заголовок 2">
            <a:extLst>
              <a:ext uri="{FF2B5EF4-FFF2-40B4-BE49-F238E27FC236}">
                <a16:creationId xmlns:a16="http://schemas.microsoft.com/office/drawing/2014/main" id="{F33D2BFE-9B7E-49C3-8250-E366828A796E}"/>
              </a:ext>
            </a:extLst>
          </p:cNvPr>
          <p:cNvSpPr txBox="1">
            <a:spLocks/>
          </p:cNvSpPr>
          <p:nvPr/>
        </p:nvSpPr>
        <p:spPr>
          <a:xfrm>
            <a:off x="6462920" y="3193839"/>
            <a:ext cx="1530900" cy="535531"/>
          </a:xfrm>
          <a:prstGeom prst="rect">
            <a:avLst/>
          </a:prstGeom>
          <a:solidFill>
            <a:srgbClr val="ADC249">
              <a:alpha val="75000"/>
            </a:srgbClr>
          </a:solidFill>
        </p:spPr>
        <p:txBody>
          <a:bodyPr wrap="square" rtlCol="0">
            <a:spAutoFit/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0" hangingPunct="0"/>
            <a:r>
              <a:rPr lang="ru-RU" sz="1600" b="1" dirty="0">
                <a:solidFill>
                  <a:srgbClr val="555655"/>
                </a:solidFill>
                <a:latin typeface="Neo Sans Pro Light"/>
              </a:rPr>
              <a:t>НАПРАВЛЕННО СРЕДСТВ</a:t>
            </a:r>
            <a:endParaRPr lang="ru-RU" sz="1050" b="1" dirty="0">
              <a:solidFill>
                <a:srgbClr val="555655"/>
              </a:solidFill>
              <a:latin typeface="Neo Sans Pro Light"/>
            </a:endParaRP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98FE5D71-4CD8-413D-A6EB-644962A82162}"/>
              </a:ext>
            </a:extLst>
          </p:cNvPr>
          <p:cNvSpPr txBox="1">
            <a:spLocks/>
          </p:cNvSpPr>
          <p:nvPr/>
        </p:nvSpPr>
        <p:spPr>
          <a:xfrm>
            <a:off x="3300424" y="2346148"/>
            <a:ext cx="2310768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0" hangingPunct="0"/>
            <a:r>
              <a:rPr lang="ru-RU" sz="6000" b="1" dirty="0">
                <a:solidFill>
                  <a:schemeClr val="bg1"/>
                </a:solidFill>
                <a:latin typeface="Neo Sans Pro Light"/>
              </a:rPr>
              <a:t>2,7</a:t>
            </a:r>
            <a:r>
              <a:rPr lang="ru-RU" sz="2000" b="1" dirty="0">
                <a:solidFill>
                  <a:schemeClr val="bg1"/>
                </a:solidFill>
                <a:latin typeface="Neo Sans Pro Light"/>
              </a:rPr>
              <a:t>млрд.руб.</a:t>
            </a:r>
          </a:p>
          <a:p>
            <a:pPr algn="ctr" eaLnBrk="0" hangingPunct="0"/>
            <a:endParaRPr lang="ru-RU" sz="2800" b="1" dirty="0">
              <a:solidFill>
                <a:schemeClr val="bg1"/>
              </a:solidFill>
              <a:latin typeface="Neo Sans Pro Light"/>
            </a:endParaRP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38E4FCB9-C447-4C07-9EAB-4C4F04665A81}"/>
              </a:ext>
            </a:extLst>
          </p:cNvPr>
          <p:cNvSpPr txBox="1">
            <a:spLocks/>
          </p:cNvSpPr>
          <p:nvPr/>
        </p:nvSpPr>
        <p:spPr>
          <a:xfrm>
            <a:off x="3442825" y="3193839"/>
            <a:ext cx="1414306" cy="535531"/>
          </a:xfrm>
          <a:prstGeom prst="rect">
            <a:avLst/>
          </a:prstGeom>
          <a:solidFill>
            <a:srgbClr val="ADC249">
              <a:alpha val="75000"/>
            </a:srgbClr>
          </a:solidFill>
        </p:spPr>
        <p:txBody>
          <a:bodyPr wrap="square" rtlCol="0">
            <a:spAutoFit/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0" hangingPunct="0"/>
            <a:r>
              <a:rPr lang="ru-RU" sz="1600" b="1" dirty="0">
                <a:solidFill>
                  <a:srgbClr val="555655"/>
                </a:solidFill>
                <a:latin typeface="Neo Sans Pro Light"/>
              </a:rPr>
              <a:t>СУММА ПРОЕКТОВ</a:t>
            </a:r>
            <a:endParaRPr lang="ru-RU" sz="1050" b="1" dirty="0">
              <a:solidFill>
                <a:srgbClr val="555655"/>
              </a:solidFill>
              <a:latin typeface="Neo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328486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9DA948-D768-4386-9C63-F92B4E91F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423" y="905758"/>
            <a:ext cx="3964577" cy="4237741"/>
          </a:xfrm>
          <a:prstGeom prst="rect">
            <a:avLst/>
          </a:prstGeom>
        </p:spPr>
      </p:pic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A130558B-05F6-42C1-96CE-9B482004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365"/>
            <a:ext cx="6578564" cy="549381"/>
          </a:xfr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ru-RU" b="1" dirty="0">
                <a:solidFill>
                  <a:schemeClr val="bg1"/>
                </a:solidFill>
                <a:latin typeface="Neo Sans Pro Light"/>
              </a:rPr>
              <a:t>Могилевская область в 2023 году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EB1E85-C360-4FC9-BB24-6C00937F25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24" y="1279729"/>
            <a:ext cx="4289376" cy="348979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652AD83-7148-400D-81E1-621967E11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914" y="3683001"/>
            <a:ext cx="1561520" cy="133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05179"/>
      </p:ext>
    </p:extLst>
  </p:cSld>
  <p:clrMapOvr>
    <a:masterClrMapping/>
  </p:clrMapOvr>
</p:sld>
</file>

<file path=ppt/theme/theme1.xml><?xml version="1.0" encoding="utf-8"?>
<a:theme xmlns:a="http://schemas.openxmlformats.org/drawingml/2006/main" name="DevelopmentBank16x9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Презентация1 [Режим совместимости]" id="{380F0D44-5B26-4FA7-89A5-AC51E0D93462}" vid="{8D5E63BE-4E20-4F64-BE57-0BF76CC383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13039</TotalTime>
  <Words>510</Words>
  <Application>Microsoft Office PowerPoint</Application>
  <PresentationFormat>Экран (16:9)</PresentationFormat>
  <Paragraphs>91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Neo Sans Pro Light</vt:lpstr>
      <vt:lpstr>Neo Sans Pro Medium</vt:lpstr>
      <vt:lpstr>PT Sans</vt:lpstr>
      <vt:lpstr>Wingdings</vt:lpstr>
      <vt:lpstr>DevelopmentBank16x9</vt:lpstr>
      <vt:lpstr>Презентация PowerPoint</vt:lpstr>
      <vt:lpstr>Механизм реализации программы финансовой  поддержки МСП</vt:lpstr>
      <vt:lpstr>Презентация PowerPoint</vt:lpstr>
      <vt:lpstr>Участники программы</vt:lpstr>
      <vt:lpstr>Цели финансирования</vt:lpstr>
      <vt:lpstr>Продуктовая линейка</vt:lpstr>
      <vt:lpstr>Промкооперация</vt:lpstr>
      <vt:lpstr>Итоги реализации программы на 01.05.2024</vt:lpstr>
      <vt:lpstr>Могилевская область в 2023 году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Бурая Ольга Васильевна</dc:creator>
  <cp:lastModifiedBy>Кемцева Светлана Валентиновна</cp:lastModifiedBy>
  <cp:revision>1040</cp:revision>
  <cp:lastPrinted>2023-12-05T06:36:15Z</cp:lastPrinted>
  <dcterms:created xsi:type="dcterms:W3CDTF">2015-10-23T05:51:54Z</dcterms:created>
  <dcterms:modified xsi:type="dcterms:W3CDTF">2024-05-28T14:26:21Z</dcterms:modified>
</cp:coreProperties>
</file>