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7"/>
  </p:notesMasterIdLst>
  <p:sldIdLst>
    <p:sldId id="256" r:id="rId2"/>
    <p:sldId id="257" r:id="rId3"/>
    <p:sldId id="266" r:id="rId4"/>
    <p:sldId id="260" r:id="rId5"/>
    <p:sldId id="295" r:id="rId6"/>
    <p:sldId id="309" r:id="rId7"/>
    <p:sldId id="296" r:id="rId8"/>
    <p:sldId id="297" r:id="rId9"/>
    <p:sldId id="298" r:id="rId10"/>
    <p:sldId id="299" r:id="rId11"/>
    <p:sldId id="300" r:id="rId12"/>
    <p:sldId id="301" r:id="rId13"/>
    <p:sldId id="272" r:id="rId14"/>
    <p:sldId id="302" r:id="rId15"/>
    <p:sldId id="303" r:id="rId16"/>
    <p:sldId id="304" r:id="rId17"/>
    <p:sldId id="307" r:id="rId18"/>
    <p:sldId id="305" r:id="rId19"/>
    <p:sldId id="306" r:id="rId20"/>
    <p:sldId id="294" r:id="rId21"/>
    <p:sldId id="278" r:id="rId22"/>
    <p:sldId id="287" r:id="rId23"/>
    <p:sldId id="264" r:id="rId24"/>
    <p:sldId id="265" r:id="rId25"/>
    <p:sldId id="31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AB"/>
    <a:srgbClr val="0A1404"/>
    <a:srgbClr val="0B1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4D7DB-6DF8-48F0-B7C6-E089437CEB2B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8C092-4698-4FB9-B0D0-7DDB50C6B5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1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8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2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40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17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420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3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47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8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1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6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81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2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6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7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2.wdp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558" y="1620964"/>
            <a:ext cx="9256142" cy="2078966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  <a:t>ИМПЛЕМЕНТАЦИЯ ЦЕЛЕЙ УСТОЙЧИВОГО РАЗВИТИЯ </a:t>
            </a:r>
            <a:b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  <a:t>В РАМКАХ РЕАЛИЗАЦИИ ПРОЕКТА </a:t>
            </a:r>
            <a:b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  <a:t>«МОГИЛЕВ – ЗДОРОВЫЙ ГОРОД</a:t>
            </a:r>
            <a:r>
              <a:rPr lang="ru-RU" sz="3000" dirty="0" smtClean="0">
                <a:solidFill>
                  <a:srgbClr val="00B050"/>
                </a:solidFill>
                <a:latin typeface="Franklin Gothic Demi" pitchFamily="34" charset="0"/>
              </a:rPr>
              <a:t>».</a:t>
            </a:r>
            <a:r>
              <a:rPr lang="ru-RU" sz="3000" dirty="0" smtClean="0">
                <a:latin typeface="Franklin Gothic Demi" pitchFamily="34" charset="0"/>
              </a:rPr>
              <a:t> </a:t>
            </a:r>
            <a:br>
              <a:rPr lang="ru-RU" sz="3000" dirty="0" smtClean="0">
                <a:latin typeface="Franklin Gothic Demi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ПРЕДСТАВЛЕНИЕ ЛУЧШИХ ПРАКТИК И ИНИЦИАТИВ</a:t>
            </a:r>
            <a:endParaRPr lang="ru-RU" sz="3000" dirty="0">
              <a:solidFill>
                <a:srgbClr val="00B050"/>
              </a:solidFill>
              <a:latin typeface="Franklin Gothic Dem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4303" y="3912869"/>
            <a:ext cx="7128979" cy="10196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Franklin Gothic Demi" pitchFamily="34" charset="0"/>
              </a:rPr>
              <a:t>ГАЛУШКО Алла Александровна,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Franklin Gothic Demi" pitchFamily="34" charset="0"/>
              </a:rPr>
              <a:t>заместитель председателя Могилевского городского исполнительного комитета </a:t>
            </a:r>
            <a:endParaRPr lang="ru-RU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1152" cy="136401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 descr="Обратно в школу. счастливые дети живопись и рисунок на бумаге. милые  мальчики и девочки весело вместе. дети смотрят с интересом. арт дети. |  Премиум векторы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7915" y="5330876"/>
            <a:ext cx="1958975" cy="1527124"/>
          </a:xfrm>
          <a:prstGeom prst="rect">
            <a:avLst/>
          </a:prstGeom>
          <a:noFill/>
        </p:spPr>
      </p:pic>
      <p:pic>
        <p:nvPicPr>
          <p:cNvPr id="6" name="Picture 6" descr="Молодежь. Здоровье. Образ жизни | Наровлянский районный центр гигиены и  эпидемиолог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985" y="5248344"/>
            <a:ext cx="1819276" cy="1296945"/>
          </a:xfrm>
          <a:prstGeom prst="rect">
            <a:avLst/>
          </a:prstGeom>
          <a:noFill/>
        </p:spPr>
      </p:pic>
      <p:pic>
        <p:nvPicPr>
          <p:cNvPr id="7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9162" y="5613067"/>
            <a:ext cx="1483574" cy="881987"/>
          </a:xfrm>
          <a:prstGeom prst="rect">
            <a:avLst/>
          </a:prstGeom>
          <a:noFill/>
        </p:spPr>
      </p:pic>
      <p:pic>
        <p:nvPicPr>
          <p:cNvPr id="8" name="Picture 15" descr="История создания Благотворительного фонда &amp;quot;Сохрани Жизнь&amp;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33" r="16131" b="34881"/>
          <a:stretch>
            <a:fillRect/>
          </a:stretch>
        </p:blipFill>
        <p:spPr bwMode="auto">
          <a:xfrm>
            <a:off x="5959842" y="5413250"/>
            <a:ext cx="1451052" cy="1209947"/>
          </a:xfrm>
          <a:prstGeom prst="rect">
            <a:avLst/>
          </a:prstGeom>
          <a:noFill/>
        </p:spPr>
      </p:pic>
      <p:pic>
        <p:nvPicPr>
          <p:cNvPr id="9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455832"/>
            <a:ext cx="2340299" cy="1548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2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66700"/>
            <a:ext cx="3858426" cy="25527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63053" y="361849"/>
            <a:ext cx="6604848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51202" name="Picture 2" descr="Мониторинг атмосферного воздуха: методы и особенности анализ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7" y="2101755"/>
            <a:ext cx="4654271" cy="28660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59606" y="2361063"/>
            <a:ext cx="641445" cy="364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290179" y="4517413"/>
            <a:ext cx="641445" cy="147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390866" y="6086901"/>
            <a:ext cx="3425588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4496938" y="4976882"/>
            <a:ext cx="2199564" cy="25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9606" y="1760562"/>
            <a:ext cx="260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74% - автотранспорт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4001069"/>
            <a:ext cx="260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26% - предприятия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63402" y="6102488"/>
            <a:ext cx="7028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Данные Республиканского центра по гидрометеорологии и мониторингу окружающей среды по структуре выбросов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66700"/>
            <a:ext cx="3858426" cy="25527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63053" y="361849"/>
            <a:ext cx="6604848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4288" y="1914711"/>
            <a:ext cx="36292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mtClean="0">
                <a:latin typeface="Franklin Gothic Demi" pitchFamily="34" charset="0"/>
              </a:rPr>
              <a:t>При реконструкции </a:t>
            </a:r>
            <a:r>
              <a:rPr lang="ru-RU" dirty="0" smtClean="0">
                <a:latin typeface="Franklin Gothic Demi" pitchFamily="34" charset="0"/>
              </a:rPr>
              <a:t>транспортной </a:t>
            </a:r>
            <a:r>
              <a:rPr lang="x-none" smtClean="0">
                <a:latin typeface="Franklin Gothic Demi" pitchFamily="34" charset="0"/>
              </a:rPr>
              <a:t>инфраструктуры и благоустройстве территорий города </a:t>
            </a:r>
            <a:r>
              <a:rPr lang="ru-RU" dirty="0" smtClean="0">
                <a:latin typeface="Franklin Gothic Demi" pitchFamily="34" charset="0"/>
              </a:rPr>
              <a:t>в обязательном порядке ведется устройство велодорожек.</a:t>
            </a:r>
            <a:endParaRPr lang="ru-RU" dirty="0">
              <a:latin typeface="Franklin Gothic Demi" pitchFamily="34" charset="0"/>
            </a:endParaRPr>
          </a:p>
        </p:txBody>
      </p:sp>
      <p:pic>
        <p:nvPicPr>
          <p:cNvPr id="52228" name="Picture 4" descr="В Могилеве завершился первый этап капремонта Минского шоссе.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168" y="1243972"/>
            <a:ext cx="7655496" cy="5103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30" name="Picture 6" descr="Велосипедная дорожка — Википед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1849" y="3827709"/>
            <a:ext cx="27432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Обратно в школу. счастливые дети живопись и рисунок на бумаге. милые  мальчики и девочки весело вместе. дети смотрят с интересом. арт дети. |  Премиум векторы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012" y="0"/>
            <a:ext cx="3258628" cy="2540272"/>
          </a:xfrm>
          <a:prstGeom prst="rect">
            <a:avLst/>
          </a:prstGeom>
          <a:noFill/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952606" y="539502"/>
            <a:ext cx="4685780" cy="552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«ЗДОРОВАЯ ШКОЛА!»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606056" y="2126521"/>
            <a:ext cx="665598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В учреждениях образования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проводится информационно-образовательная работа с учащимися; 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приобретается высокотехнологичное оборудование для организации диетического и щадящего детского питания,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полностью решен вопрос прямых поставок молочной и мясной продукции, минуя посреднические структуры;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создана система производственного и лабораторного контроля.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53251" name="Picture 3" descr="Конкурс агитбригад «Молодёжь выбирает ЗОЖ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6587" y="1147466"/>
            <a:ext cx="4284552" cy="2249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074" r="12185" b="5391"/>
          <a:stretch/>
        </p:blipFill>
        <p:spPr>
          <a:xfrm>
            <a:off x="7567676" y="3556374"/>
            <a:ext cx="4181300" cy="305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677" t="30744" r="28359" b="31002"/>
          <a:stretch/>
        </p:blipFill>
        <p:spPr>
          <a:xfrm>
            <a:off x="5858540" y="1137967"/>
            <a:ext cx="5984333" cy="323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Обратно в школу. счастливые дети живопись и рисунок на бумаге. милые  мальчики и девочки весело вместе. дети смотрят с интересом. арт дети. |  Премиум векторы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4175" y="0"/>
            <a:ext cx="3258628" cy="2540272"/>
          </a:xfrm>
          <a:prstGeom prst="rect">
            <a:avLst/>
          </a:prstGeom>
          <a:noFill/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952606" y="539502"/>
            <a:ext cx="4685780" cy="552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«ЗДОРОВАЯ ШКОЛА!»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4560" t="8163" r="18708"/>
          <a:stretch/>
        </p:blipFill>
        <p:spPr>
          <a:xfrm>
            <a:off x="236714" y="2318420"/>
            <a:ext cx="5919537" cy="392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88165" y="4956176"/>
            <a:ext cx="3499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Franklin Gothic Demi Cond" pitchFamily="34" charset="0"/>
              </a:rPr>
              <a:t>Малые олимпийские игры,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Franklin Gothic Demi Cond" pitchFamily="34" charset="0"/>
              </a:rPr>
              <a:t>ГУО «Ясли-сад №48 г.Могилева» </a:t>
            </a:r>
            <a:endParaRPr lang="ru-RU" dirty="0">
              <a:solidFill>
                <a:srgbClr val="C00000"/>
              </a:solidFill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Молодежь. Здоровье. Образ жизни | Наровлянский районный центр гигиены и  эпидемиолог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571" y="251042"/>
            <a:ext cx="1819276" cy="1296945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0101" y="530419"/>
            <a:ext cx="8710361" cy="571602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«ЗДОРОВАЯ МОЛОДЕЖЬ СЕГОДНЯ – ЗДОРОВАЯ НАЦИЯ ЗАВТРА»</a:t>
            </a:r>
            <a:endParaRPr lang="ru-RU" sz="2000" dirty="0" smtClean="0">
              <a:solidFill>
                <a:srgbClr val="00B050"/>
              </a:solidFill>
            </a:endParaRPr>
          </a:p>
        </p:txBody>
      </p:sp>
      <p:pic>
        <p:nvPicPr>
          <p:cNvPr id="54274" name="Picture 2" descr="Здоровый образ жизни объединя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04" y="1818167"/>
            <a:ext cx="3380930" cy="2509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6" name="Picture 4" descr="Здоровый образ жизни объединяе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6949" y="1049041"/>
            <a:ext cx="4032914" cy="281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8" name="Picture 6" descr="Спортивный клу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2057" y="1383930"/>
            <a:ext cx="4876800" cy="315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0" name="Picture 8" descr="24 апреля на базе Белорусско-Российского университета прошел XX абсолютный  чемпионат Республики Беларусь по киокушинскай каратэ-д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534" y="4591152"/>
            <a:ext cx="4065550" cy="1961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2" name="Picture 10" descr="Студентки Белорусско-Российского университета завоевали медали на  Республиканской универсиаде по самбо"/>
          <p:cNvPicPr>
            <a:picLocks noChangeAspect="1" noChangeArrowheads="1"/>
          </p:cNvPicPr>
          <p:nvPr/>
        </p:nvPicPr>
        <p:blipFill>
          <a:blip r:embed="rId7"/>
          <a:srcRect t="23606" b="8648"/>
          <a:stretch>
            <a:fillRect/>
          </a:stretch>
        </p:blipFill>
        <p:spPr bwMode="auto">
          <a:xfrm>
            <a:off x="7277985" y="3972416"/>
            <a:ext cx="3790507" cy="269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4" name="Picture 12" descr="Белорусско-Российский университет — Википеди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67817" y="4766708"/>
            <a:ext cx="1209675" cy="185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0621" y="218365"/>
            <a:ext cx="6473546" cy="152854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Franklin Gothic Demi" pitchFamily="34" charset="0"/>
              </a:rPr>
              <a:t>Достижение целевых показателей, </a:t>
            </a:r>
            <a:br>
              <a:rPr lang="ru-RU" sz="20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Franklin Gothic Demi" pitchFamily="34" charset="0"/>
              </a:rPr>
              <a:t>связанных с общественным здоровьем, осуществляется посредством реализации </a:t>
            </a:r>
            <a:r>
              <a:rPr lang="ru-RU" sz="2000" b="1" dirty="0" smtClean="0">
                <a:solidFill>
                  <a:srgbClr val="C00000"/>
                </a:solidFill>
                <a:latin typeface="Franklin Gothic Demi" pitchFamily="34" charset="0"/>
              </a:rPr>
              <a:t>межведомственных профилактических проектов:</a:t>
            </a:r>
            <a:endParaRPr lang="ru-RU" sz="20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" y="241067"/>
            <a:ext cx="2497133" cy="112371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187" y="1543050"/>
            <a:ext cx="2340299" cy="1548321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414839" y="2066824"/>
            <a:ext cx="8710361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22532" name="Picture 4" descr="Обратно в школу. счастливые дети живопись и рисунок на бумаге. милые  мальчики и девочки весело вместе. дети смотрят с интересом. арт дети. |  Премиум векторы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13775" y="2340072"/>
            <a:ext cx="1958975" cy="1527124"/>
          </a:xfrm>
          <a:prstGeom prst="rect">
            <a:avLst/>
          </a:prstGeom>
          <a:noFill/>
        </p:spPr>
      </p:pic>
      <p:pic>
        <p:nvPicPr>
          <p:cNvPr id="22534" name="Picture 6" descr="Молодежь. Здоровье. Образ жизни | Наровлянский районный центр гигиены и  эпидемиолог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99" y="3079303"/>
            <a:ext cx="1819276" cy="1296945"/>
          </a:xfrm>
          <a:prstGeom prst="rect">
            <a:avLst/>
          </a:prstGeom>
          <a:noFill/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38671" y="4638574"/>
            <a:ext cx="5724004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«СОХРАНИ ЖИЗНЬ…»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045" y="3667024"/>
            <a:ext cx="8710361" cy="571602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«ЗДОРОВАЯ МОЛОДЕЖЬ СЕГОДНЯ – ЗДОРОВАЯ НАЦИЯ ЗАВТРА»</a:t>
            </a:r>
            <a:endParaRPr lang="ru-RU" sz="2000" dirty="0" smtClean="0">
              <a:solidFill>
                <a:srgbClr val="00B050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733550" y="5895873"/>
            <a:ext cx="5829301" cy="46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«ЗДОРОВОЕ ПРЕДПРИЯТИЕ»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239146" y="2857399"/>
            <a:ext cx="4685780" cy="552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«ЗДОРОВАЯ ШКОЛА!»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1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3738" y="4869700"/>
            <a:ext cx="2519361" cy="1497764"/>
          </a:xfrm>
          <a:prstGeom prst="rect">
            <a:avLst/>
          </a:prstGeom>
          <a:noFill/>
        </p:spPr>
      </p:pic>
      <p:pic>
        <p:nvPicPr>
          <p:cNvPr id="22543" name="Picture 15" descr="История создания Благотворительного фонда &amp;quot;Сохрани Жизнь&amp;quot;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33" r="16131" b="34881"/>
          <a:stretch>
            <a:fillRect/>
          </a:stretch>
        </p:blipFill>
        <p:spPr bwMode="auto">
          <a:xfrm>
            <a:off x="4418119" y="4087197"/>
            <a:ext cx="1906481" cy="1589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3062620" y="962366"/>
            <a:ext cx="5829301" cy="46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«ЗДОРОВОЕ ПРЕДПРИЯТИЕ»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1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24" y="287068"/>
            <a:ext cx="2519361" cy="1497764"/>
          </a:xfrm>
          <a:prstGeom prst="rect">
            <a:avLst/>
          </a:prstGeom>
          <a:noFill/>
        </p:spPr>
      </p:pic>
      <p:sp>
        <p:nvSpPr>
          <p:cNvPr id="55300" name="AutoShape 4" descr="График снижения картинки, стоковые фото График снижения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График снижения картинки, стоковые фото График снижения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4" name="Picture 8" descr="XXL 3D Hacen De Un Gráfico De Barras Con Una Reducción De Flecha Roja  Fotos, Retratos, Imágenes Y Fotografía De Archivo Libres De Derecho. Image  4400074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263" y="2789697"/>
            <a:ext cx="3667109" cy="3667109"/>
          </a:xfrm>
          <a:prstGeom prst="rect">
            <a:avLst/>
          </a:prstGeom>
          <a:noFill/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829338" y="2232837"/>
            <a:ext cx="56990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Цель - увеличение продолжительности и повышение качества жизни через адресное мотивирование сотрудников к соблюдению принципов здорового образа жизни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785189" y="4274288"/>
            <a:ext cx="69820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Результатом работы по проекту является снижение показателей производственного травматизма и удельного веса рабочих мест с вредными или опасными условиями труда (с 17,69 % до 11,71 %).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55306" name="Picture 10" descr="Счастливый молодой бизнесмен, чувствующий вектор развития — Вектор:  изображение, рисунок © lineartist #168683960 | Depositpho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9026" y="1752370"/>
            <a:ext cx="2279281" cy="2378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215" y="1253105"/>
            <a:ext cx="6635145" cy="1279786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C00000"/>
                </a:solidFill>
                <a:latin typeface="Franklin Gothic Demi" pitchFamily="34" charset="0"/>
              </a:rPr>
              <a:t>СПОРТИВНО-МАССОВАЯ  РАБОТА  НА  ПРЕДПРИЯТИЯХ</a:t>
            </a:r>
            <a:endParaRPr lang="ru-RU" sz="20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5" name="Рисунок 4" descr="C:\Documents and Settings\user\Рабочий стол\61wHawFNfgE.jpg"/>
          <p:cNvPicPr/>
          <p:nvPr/>
        </p:nvPicPr>
        <p:blipFill rotWithShape="1">
          <a:blip r:embed="rId2"/>
          <a:srcRect t="28371" b="19992"/>
          <a:stretch/>
        </p:blipFill>
        <p:spPr bwMode="auto">
          <a:xfrm>
            <a:off x="5868987" y="2666715"/>
            <a:ext cx="5940425" cy="219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user\Рабочий стол\AY16PBW8r2E.jpg"/>
          <p:cNvPicPr/>
          <p:nvPr/>
        </p:nvPicPr>
        <p:blipFill rotWithShape="1">
          <a:blip r:embed="rId3"/>
          <a:srcRect t="28298" b="18425"/>
          <a:stretch/>
        </p:blipFill>
        <p:spPr bwMode="auto">
          <a:xfrm>
            <a:off x="377371" y="1724445"/>
            <a:ext cx="6570436" cy="226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user\Мои документы\NetSpeakerphone\Received Files\Reklama5\0ztWDpgvoA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826" y="3811334"/>
            <a:ext cx="4171495" cy="282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user\Рабочий стол\sG4T4Zl2J14.jpg"/>
          <p:cNvPicPr/>
          <p:nvPr/>
        </p:nvPicPr>
        <p:blipFill rotWithShape="1">
          <a:blip r:embed="rId5"/>
          <a:srcRect l="7486" t="16678" b="13258"/>
          <a:stretch/>
        </p:blipFill>
        <p:spPr bwMode="auto">
          <a:xfrm>
            <a:off x="5442856" y="4594007"/>
            <a:ext cx="4034971" cy="2046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669215" y="483901"/>
            <a:ext cx="5829301" cy="46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«ЗДОРОВОЕ ПРЕДПРИЯТИЕ»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963" y="159477"/>
            <a:ext cx="2185322" cy="1299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1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3062620" y="962366"/>
            <a:ext cx="5829301" cy="46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«ЗДОРОВОЕ ПРЕДПРИЯТИЕ»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1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24" y="287068"/>
            <a:ext cx="2519361" cy="1497764"/>
          </a:xfrm>
          <a:prstGeom prst="rect">
            <a:avLst/>
          </a:prstGeom>
          <a:noFill/>
        </p:spPr>
      </p:pic>
      <p:sp>
        <p:nvSpPr>
          <p:cNvPr id="55300" name="AutoShape 4" descr="График снижения картинки, стоковые фото График снижения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График снижения картинки, стоковые фото График снижения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46" name="Picture 2" descr="https://mogilev-region.gov.by/files/dsc02331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72" y="2086650"/>
            <a:ext cx="5609987" cy="373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8" name="Picture 4" descr="Центр традиционной китайской медицины открыли в Могилев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6040" y="2290929"/>
            <a:ext cx="4575766" cy="304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0" name="Picture 6" descr="https://www.belta.by/uploads/lotus/news/000023_1BBDF329D6C0337E4325829D003286A8_1634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01740" y="1396769"/>
            <a:ext cx="3072808" cy="204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028659" y="5603358"/>
            <a:ext cx="54757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/>
              <a:t>Центр традиционной китайской медицины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3062620" y="962366"/>
            <a:ext cx="5829301" cy="46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«ЗДОРОВОЕ ПРЕДПРИЯТИЕ»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1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24" y="287068"/>
            <a:ext cx="2519361" cy="1497764"/>
          </a:xfrm>
          <a:prstGeom prst="rect">
            <a:avLst/>
          </a:prstGeom>
          <a:noFill/>
        </p:spPr>
      </p:pic>
      <p:sp>
        <p:nvSpPr>
          <p:cNvPr id="55300" name="AutoShape 4" descr="График снижения картинки, стоковые фото График снижения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График снижения картинки, стоковые фото График снижения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485859" y="5029200"/>
            <a:ext cx="54757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В 8-ми амбулаторно-поликлинических учреждениях города реализован проект «Заботливая поликлиника» </a:t>
            </a:r>
            <a:endParaRPr lang="ru-RU" dirty="0">
              <a:latin typeface="Franklin Gothic Demi" pitchFamily="34" charset="0"/>
            </a:endParaRPr>
          </a:p>
        </p:txBody>
      </p:sp>
      <p:pic>
        <p:nvPicPr>
          <p:cNvPr id="58370" name="Picture 2" descr="В микрорайоне Казимировка торжественно открыли новую поликлинику -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75" y="1486748"/>
            <a:ext cx="4876800" cy="3248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2" name="Picture 4" descr="Второй из 4-х этажей кардиокорпуса областной клинической больницы  достраивают в Могилёве » MASHEKA - информационный портал Могилё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343" y="2137143"/>
            <a:ext cx="5992039" cy="3370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8595" y="57214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Кардиохирургический центр</a:t>
            </a:r>
          </a:p>
          <a:p>
            <a:pPr algn="ctr"/>
            <a:r>
              <a:rPr lang="ru-RU" dirty="0" smtClean="0">
                <a:latin typeface="Franklin Gothic Demi" pitchFamily="34" charset="0"/>
              </a:rPr>
              <a:t>областной клинической больницы</a:t>
            </a:r>
            <a:endParaRPr lang="ru-RU" dirty="0"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493" y="3603281"/>
            <a:ext cx="9710666" cy="2688609"/>
          </a:xfrm>
        </p:spPr>
        <p:txBody>
          <a:bodyPr>
            <a:noAutofit/>
          </a:bodyPr>
          <a:lstStyle/>
          <a:p>
            <a:pPr defTabSz="346075"/>
            <a:r>
              <a:rPr lang="ru-RU" sz="1800" dirty="0" smtClean="0">
                <a:solidFill>
                  <a:srgbClr val="C00000"/>
                </a:solidFill>
                <a:latin typeface="Franklin Gothic Demi" pitchFamily="34" charset="0"/>
              </a:rPr>
              <a:t>ЦЕЛЬ ПРОЕКТА «МОГИЛЕВ – ЗДОРОВЫЙ ГОРОД» </a:t>
            </a:r>
            <a:br>
              <a:rPr lang="ru-RU" sz="1800" dirty="0" smtClean="0">
                <a:solidFill>
                  <a:srgbClr val="C00000"/>
                </a:solidFill>
                <a:latin typeface="Franklin Gothic Demi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Franklin Gothic Demi" pitchFamily="34" charset="0"/>
              </a:rPr>
              <a:t>           </a:t>
            </a:r>
            <a:r>
              <a:rPr 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сделать </a:t>
            </a:r>
            <a:r>
              <a:rPr lang="ru-RU" sz="2400" dirty="0">
                <a:solidFill>
                  <a:srgbClr val="00B050"/>
                </a:solidFill>
                <a:latin typeface="Franklin Gothic Demi" pitchFamily="34" charset="0"/>
              </a:rPr>
              <a:t>здоровье населения главным приоритетом городской </a:t>
            </a:r>
            <a:r>
              <a:rPr 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   политики</a:t>
            </a:r>
            <a:r>
              <a:rPr lang="ru-RU" sz="2400" dirty="0">
                <a:solidFill>
                  <a:srgbClr val="00B050"/>
                </a:solidFill>
                <a:latin typeface="Franklin Gothic Demi" pitchFamily="34" charset="0"/>
              </a:rPr>
              <a:t>, </a:t>
            </a:r>
            <a:r>
              <a:rPr lang="ru-RU" alt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объединить усилия </a:t>
            </a:r>
            <a:r>
              <a:rPr lang="ru-RU" altLang="ru-RU" sz="2400" dirty="0">
                <a:solidFill>
                  <a:srgbClr val="00B050"/>
                </a:solidFill>
                <a:latin typeface="Franklin Gothic Demi" pitchFamily="34" charset="0"/>
              </a:rPr>
              <a:t>и </a:t>
            </a:r>
            <a:r>
              <a:rPr lang="ru-RU" alt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ресурсы власти и </a:t>
            </a:r>
            <a:r>
              <a:rPr lang="ru-RU" altLang="ru-RU" sz="2400" dirty="0">
                <a:solidFill>
                  <a:srgbClr val="00B050"/>
                </a:solidFill>
                <a:latin typeface="Franklin Gothic Demi" pitchFamily="34" charset="0"/>
              </a:rPr>
              <a:t>общественности для </a:t>
            </a:r>
            <a:r>
              <a:rPr lang="ru-RU" alt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улучшения качества жизни населения     </a:t>
            </a:r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altLang="ru-RU" sz="2400" b="1" dirty="0">
                <a:solidFill>
                  <a:srgbClr val="002060"/>
                </a:solidFill>
              </a:rPr>
              <a:t/>
            </a:r>
            <a:br>
              <a:rPr lang="ru-RU" altLang="ru-RU" sz="2400" b="1" dirty="0">
                <a:solidFill>
                  <a:srgbClr val="002060"/>
                </a:solidFill>
              </a:rPr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45" y="1205337"/>
            <a:ext cx="4836039" cy="217621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74453" y="236761"/>
            <a:ext cx="603849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Самое ценное, что есть у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жизнь, самое ценное в его жизни – здоровье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Franklin Gothic Demi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Franklin Gothic Demi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богатство любого государства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Franklin Gothic Demi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 его процветания –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Franklin Gothic Demi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нации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Franklin Gothic Demi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8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8382" y="111108"/>
            <a:ext cx="6516288" cy="5777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Franklin Gothic Demi" pitchFamily="34" charset="0"/>
              </a:rPr>
              <a:t>Привлечение населения к спорту</a:t>
            </a:r>
            <a:endParaRPr lang="ru-RU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7" y="399986"/>
            <a:ext cx="2333053" cy="10498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458" name="Picture 2" descr="Велопробег «В ритме города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630" y="1050815"/>
            <a:ext cx="4876800" cy="3248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Чемпионат по Street Workout прошел в Могилеве.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2543" y="4197214"/>
            <a:ext cx="3608350" cy="2405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6" descr="https://mogilevnews.by/sites/default/files/styles/image_article/public/uploaded/11111111_1.jpg?itok=eaRUl6J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6830" y="870146"/>
            <a:ext cx="3906062" cy="260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Республиканский легкоатлетический забег «За единую Беларусь» в Могилеве. Фот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941" y="2035261"/>
            <a:ext cx="2725848" cy="1817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Республиканский легкоатлетический забег «За единую Беларусь» в Могилеве. Фо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7473" y="4285818"/>
            <a:ext cx="3268109" cy="2178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https://mogilevnews.by/sites/default/files/uploaded/img_8627_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3545" y="3728484"/>
            <a:ext cx="4263656" cy="284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56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606" t="30456" r="32597" b="32391"/>
          <a:stretch/>
        </p:blipFill>
        <p:spPr>
          <a:xfrm>
            <a:off x="151754" y="1550237"/>
            <a:ext cx="4267200" cy="271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81425" y="216700"/>
            <a:ext cx="56458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Функционируют </a:t>
            </a:r>
            <a:r>
              <a:rPr lang="ru-RU" sz="1600" dirty="0" err="1" smtClean="0">
                <a:latin typeface="Franklin Gothic Demi" pitchFamily="34" charset="0"/>
              </a:rPr>
              <a:t>фитнес-клубы</a:t>
            </a:r>
            <a:r>
              <a:rPr lang="ru-RU" sz="1600" dirty="0" smtClean="0">
                <a:latin typeface="Franklin Gothic Demi" pitchFamily="34" charset="0"/>
              </a:rPr>
              <a:t>, школы танцев  для представителей старшего поколения, организован проект по скандинавской ходьбе «</a:t>
            </a:r>
            <a:r>
              <a:rPr lang="ru-RU" sz="1600" dirty="0" err="1" smtClean="0">
                <a:latin typeface="Franklin Gothic Demi" pitchFamily="34" charset="0"/>
              </a:rPr>
              <a:t>Крочым</a:t>
            </a:r>
            <a:r>
              <a:rPr lang="ru-RU" sz="1600" dirty="0" smtClean="0">
                <a:latin typeface="Franklin Gothic Demi" pitchFamily="34" charset="0"/>
              </a:rPr>
              <a:t> па </a:t>
            </a:r>
            <a:r>
              <a:rPr lang="ru-RU" sz="1600" dirty="0" err="1" smtClean="0">
                <a:latin typeface="Franklin Gothic Demi" pitchFamily="34" charset="0"/>
              </a:rPr>
              <a:t>гораду</a:t>
            </a:r>
            <a:r>
              <a:rPr lang="ru-RU" sz="1600" dirty="0" smtClean="0">
                <a:latin typeface="Franklin Gothic Demi" pitchFamily="34" charset="0"/>
              </a:rPr>
              <a:t> разам», физкультурно-оздоровительный праздник «Тропа здоровья»</a:t>
            </a:r>
            <a:endParaRPr lang="ru-RU" sz="1600" dirty="0">
              <a:latin typeface="Franklin Gothic Dem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6502" t="29117" r="34494" b="32192"/>
          <a:stretch/>
        </p:blipFill>
        <p:spPr>
          <a:xfrm>
            <a:off x="8236519" y="932291"/>
            <a:ext cx="3445634" cy="258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9474" t="11706" r="29028"/>
          <a:stretch/>
        </p:blipFill>
        <p:spPr>
          <a:xfrm>
            <a:off x="4795473" y="1952984"/>
            <a:ext cx="2768111" cy="3311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3634" t="20784" r="13746"/>
          <a:stretch/>
        </p:blipFill>
        <p:spPr>
          <a:xfrm>
            <a:off x="583273" y="4094336"/>
            <a:ext cx="4222643" cy="258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6" y="290285"/>
            <a:ext cx="2333053" cy="10498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7650" t="9772" r="23896" b="14931"/>
          <a:stretch/>
        </p:blipFill>
        <p:spPr>
          <a:xfrm>
            <a:off x="7591647" y="3648467"/>
            <a:ext cx="4154302" cy="300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38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5905" y="249408"/>
            <a:ext cx="5185230" cy="1857827"/>
          </a:xfrm>
        </p:spPr>
        <p:txBody>
          <a:bodyPr>
            <a:normAutofit/>
          </a:bodyPr>
          <a:lstStyle/>
          <a:p>
            <a:r>
              <a:rPr lang="ru-RU" dirty="0"/>
              <a:t>Правильное питание – залог здоровья!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47" y="1908893"/>
            <a:ext cx="3297979" cy="2193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83" y="1676084"/>
            <a:ext cx="2403089" cy="150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1" y="362856"/>
            <a:ext cx="2333053" cy="10498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2" descr="milk_glavna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7" y="1794087"/>
            <a:ext cx="2260780" cy="252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1" descr="http://leva.by/pictures/tm/0lev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36" y="4006875"/>
            <a:ext cx="3326771" cy="28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281" y="3932447"/>
            <a:ext cx="3539130" cy="265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21" y="4272887"/>
            <a:ext cx="2640284" cy="253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78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0245" y="0"/>
            <a:ext cx="6987654" cy="224776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Для жителей города Могилева разработана специальная анкета, в которой учтены рекомендации и опыт других городов по созданию «Профиля здоровья города».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189" t="33209" r="22273" b="26166"/>
          <a:stretch/>
        </p:blipFill>
        <p:spPr>
          <a:xfrm>
            <a:off x="447880" y="2247765"/>
            <a:ext cx="9719198" cy="405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5" y="282488"/>
            <a:ext cx="2108862" cy="9489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9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263" y="1624085"/>
            <a:ext cx="5636411" cy="28114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dirty="0" smtClean="0"/>
              <a:t>В конечном итоге созданный «Профиль здоровья города»: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позволяет изучать состояние города на сегодняшний день и прогнозировать перспективы его развития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Содействует методичной последовательной постановке вопросов здоровья и социального развития на повестку дня при планировании и внедрении различных предложений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021" t="38992" r="31294" b="24674"/>
          <a:stretch/>
        </p:blipFill>
        <p:spPr>
          <a:xfrm>
            <a:off x="6851176" y="2934270"/>
            <a:ext cx="5117797" cy="233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11" t="32479" r="24267" b="28593"/>
          <a:stretch/>
        </p:blipFill>
        <p:spPr>
          <a:xfrm>
            <a:off x="6393443" y="166497"/>
            <a:ext cx="5684826" cy="265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457488"/>
            <a:ext cx="2107180" cy="9482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3811" t="36754" r="30351" b="25854"/>
          <a:stretch/>
        </p:blipFill>
        <p:spPr>
          <a:xfrm>
            <a:off x="3415154" y="4006673"/>
            <a:ext cx="4623377" cy="2200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3288" t="30550" r="32657" b="32569"/>
          <a:stretch/>
        </p:blipFill>
        <p:spPr>
          <a:xfrm>
            <a:off x="474062" y="4312693"/>
            <a:ext cx="4026089" cy="189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19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558" y="1620964"/>
            <a:ext cx="9256142" cy="2078966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  <a:t>ИМПЛЕМЕНТАЦИЯ ЦЕЛЕЙ УСТОЙЧИВОГО РАЗВИТИЯ </a:t>
            </a:r>
            <a:b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  <a:t>В РАМКАХ РЕАЛИЗАЦИИ ПРОЕКТА </a:t>
            </a:r>
            <a:b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Franklin Gothic Demi" pitchFamily="34" charset="0"/>
              </a:rPr>
              <a:t>«МОГИЛЕВ – ЗДОРОВЫЙ ГОРОД</a:t>
            </a:r>
            <a:r>
              <a:rPr lang="ru-RU" sz="3000" dirty="0" smtClean="0">
                <a:solidFill>
                  <a:srgbClr val="00B050"/>
                </a:solidFill>
                <a:latin typeface="Franklin Gothic Demi" pitchFamily="34" charset="0"/>
              </a:rPr>
              <a:t>».</a:t>
            </a:r>
            <a:r>
              <a:rPr lang="ru-RU" sz="3000" dirty="0" smtClean="0">
                <a:latin typeface="Franklin Gothic Demi" pitchFamily="34" charset="0"/>
              </a:rPr>
              <a:t> </a:t>
            </a:r>
            <a:br>
              <a:rPr lang="ru-RU" sz="3000" dirty="0" smtClean="0">
                <a:latin typeface="Franklin Gothic Demi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Franklin Gothic Demi" pitchFamily="34" charset="0"/>
              </a:rPr>
              <a:t>ПРЕДСТАВЛЕНИЕ ЛУЧШИХ ПРАКТИК И ИНИЦИАТИВ</a:t>
            </a:r>
            <a:endParaRPr lang="ru-RU" sz="3000" dirty="0">
              <a:solidFill>
                <a:srgbClr val="00B050"/>
              </a:solidFill>
              <a:latin typeface="Franklin Gothic Dem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4303" y="3912869"/>
            <a:ext cx="7128979" cy="10196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Franklin Gothic Demi" pitchFamily="34" charset="0"/>
              </a:rPr>
              <a:t>ГАЛУШКО Алла Александровна,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Franklin Gothic Demi" pitchFamily="34" charset="0"/>
              </a:rPr>
              <a:t>заместитель председателя Могилевского городского исполнительного комитета </a:t>
            </a:r>
            <a:endParaRPr lang="ru-RU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" y="53165"/>
            <a:ext cx="3031152" cy="136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Обратно в школу. счастливые дети живопись и рисунок на бумаге. милые  мальчики и девочки весело вместе. дети смотрят с интересом. арт дети. |  Премиум векторы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7915" y="5330876"/>
            <a:ext cx="1958975" cy="1527124"/>
          </a:xfrm>
          <a:prstGeom prst="rect">
            <a:avLst/>
          </a:prstGeom>
          <a:noFill/>
        </p:spPr>
      </p:pic>
      <p:pic>
        <p:nvPicPr>
          <p:cNvPr id="6" name="Picture 6" descr="Молодежь. Здоровье. Образ жизни | Наровлянский районный центр гигиены и  эпидемиолог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985" y="5248344"/>
            <a:ext cx="1819276" cy="1296945"/>
          </a:xfrm>
          <a:prstGeom prst="rect">
            <a:avLst/>
          </a:prstGeom>
          <a:noFill/>
        </p:spPr>
      </p:pic>
      <p:pic>
        <p:nvPicPr>
          <p:cNvPr id="7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9162" y="5613067"/>
            <a:ext cx="1483574" cy="881987"/>
          </a:xfrm>
          <a:prstGeom prst="rect">
            <a:avLst/>
          </a:prstGeom>
          <a:noFill/>
        </p:spPr>
      </p:pic>
      <p:pic>
        <p:nvPicPr>
          <p:cNvPr id="8" name="Picture 15" descr="История создания Благотворительного фонда &amp;quot;Сохрани Жизнь&amp;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33" r="16131" b="34881"/>
          <a:stretch>
            <a:fillRect/>
          </a:stretch>
        </p:blipFill>
        <p:spPr bwMode="auto">
          <a:xfrm>
            <a:off x="5959842" y="5413250"/>
            <a:ext cx="1451052" cy="1209947"/>
          </a:xfrm>
          <a:prstGeom prst="rect">
            <a:avLst/>
          </a:prstGeom>
          <a:noFill/>
        </p:spPr>
      </p:pic>
      <p:pic>
        <p:nvPicPr>
          <p:cNvPr id="9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455832"/>
            <a:ext cx="2340299" cy="1548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2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716" y="2514792"/>
            <a:ext cx="5555411" cy="268693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Franklin Gothic Demi" pitchFamily="34" charset="0"/>
              </a:rPr>
              <a:t>Для реализации проекта «Могилев – здоровый город»  в 2017 году утвержден Межведомственный Координационный Совет по реализации проекта, разработан и реализуется комплексный межведомственный план действий на основе данных «Профиля здоровья города Могилева»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" y="241066"/>
            <a:ext cx="3988371" cy="17947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0594" t="25995" r="36120" b="14116"/>
          <a:stretch/>
        </p:blipFill>
        <p:spPr>
          <a:xfrm>
            <a:off x="6297282" y="813795"/>
            <a:ext cx="3428396" cy="4957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68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0621" y="218365"/>
            <a:ext cx="6473546" cy="152854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Franklin Gothic Demi" pitchFamily="34" charset="0"/>
              </a:rPr>
              <a:t>Достижение целевых показателей, </a:t>
            </a:r>
            <a:br>
              <a:rPr lang="ru-RU" sz="20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Franklin Gothic Demi" pitchFamily="34" charset="0"/>
              </a:rPr>
              <a:t>связанных с общественным здоровьем, осуществляется посредством реализации </a:t>
            </a:r>
            <a:r>
              <a:rPr lang="ru-RU" sz="2000" b="1" dirty="0" smtClean="0">
                <a:solidFill>
                  <a:srgbClr val="C00000"/>
                </a:solidFill>
                <a:latin typeface="Franklin Gothic Demi" pitchFamily="34" charset="0"/>
              </a:rPr>
              <a:t>межведомственных профилактических проектов:</a:t>
            </a:r>
            <a:endParaRPr lang="ru-RU" sz="20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" y="241067"/>
            <a:ext cx="2497133" cy="112371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187" y="1543050"/>
            <a:ext cx="2340299" cy="1548321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414839" y="2066824"/>
            <a:ext cx="8710361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22532" name="Picture 4" descr="Обратно в школу. счастливые дети живопись и рисунок на бумаге. милые  мальчики и девочки весело вместе. дети смотрят с интересом. арт дети. |  Премиум векторы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13775" y="2340072"/>
            <a:ext cx="1958975" cy="1527124"/>
          </a:xfrm>
          <a:prstGeom prst="rect">
            <a:avLst/>
          </a:prstGeom>
          <a:noFill/>
        </p:spPr>
      </p:pic>
      <p:pic>
        <p:nvPicPr>
          <p:cNvPr id="22534" name="Picture 6" descr="Молодежь. Здоровье. Образ жизни | Наровлянский районный центр гигиены и  эпидемиолог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99" y="3079303"/>
            <a:ext cx="1819276" cy="1296945"/>
          </a:xfrm>
          <a:prstGeom prst="rect">
            <a:avLst/>
          </a:prstGeom>
          <a:noFill/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38671" y="4638574"/>
            <a:ext cx="5724004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«СОХРАНИ ЖИЗНЬ…»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045" y="3667024"/>
            <a:ext cx="8710361" cy="571602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«ЗДОРОВАЯ МОЛОДЕЖЬ СЕГОДНЯ – ЗДОРОВАЯ НАЦИЯ ЗАВТРА»</a:t>
            </a:r>
            <a:endParaRPr lang="ru-RU" sz="2000" dirty="0" smtClean="0">
              <a:solidFill>
                <a:srgbClr val="00B050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733550" y="5895873"/>
            <a:ext cx="5829301" cy="46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«ЗДОРОВОЕ ПРЕДПРИЯТИЕ»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239146" y="2857399"/>
            <a:ext cx="4685780" cy="552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«ЗДОРОВАЯ ШКОЛА!»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1" name="Picture 13" descr="C:\Users\Stolyarova_IA\Desktop\Буйничи\Без названия (1)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3738" y="4869700"/>
            <a:ext cx="2519361" cy="1497764"/>
          </a:xfrm>
          <a:prstGeom prst="rect">
            <a:avLst/>
          </a:prstGeom>
          <a:noFill/>
        </p:spPr>
      </p:pic>
      <p:pic>
        <p:nvPicPr>
          <p:cNvPr id="22543" name="Picture 15" descr="История создания Благотворительного фонда &amp;quot;Сохрани Жизнь&amp;quot;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33" r="16131" b="34881"/>
          <a:stretch>
            <a:fillRect/>
          </a:stretch>
        </p:blipFill>
        <p:spPr bwMode="auto">
          <a:xfrm>
            <a:off x="4418119" y="4087197"/>
            <a:ext cx="1906481" cy="1589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66700"/>
            <a:ext cx="3858426" cy="25527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63053" y="361849"/>
            <a:ext cx="6604848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47106" name="Picture 2" descr="Тренажерная площадка в Могилеве в микрорайоне “Спутник” — E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4333875"/>
            <a:ext cx="3444156" cy="2293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Помощь детям, благотворительность - Белорусский Детский Фон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9149" y="2119077"/>
            <a:ext cx="3527425" cy="2349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Picture 6" descr="Завершается строительство дворовой площадки в районе улиц  Терехина-Златоустовского в Могилеве. Фото | MogilevNews | Новости Могилева  и Могилевской област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1664229"/>
            <a:ext cx="3625850" cy="2417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2" name="Picture 8" descr="Благодаря государственной поддержке многие многодетные семьи смогли  улучшить свои жилищные условия. Так, семья могилевчан Андрея и Виктории  Гончаровых – одна из тех, кто в числе первых получил ключи от квартиры в  ново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7001" y="1111744"/>
            <a:ext cx="4273550" cy="284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4" name="Picture 10" descr="Новый бассейн открыли в микрорайоне Казимировка в Могилеве"/>
          <p:cNvPicPr>
            <a:picLocks noChangeAspect="1" noChangeArrowheads="1"/>
          </p:cNvPicPr>
          <p:nvPr/>
        </p:nvPicPr>
        <p:blipFill>
          <a:blip r:embed="rId7"/>
          <a:srcRect t="25925" b="7495"/>
          <a:stretch>
            <a:fillRect/>
          </a:stretch>
        </p:blipFill>
        <p:spPr bwMode="auto">
          <a:xfrm>
            <a:off x="4371975" y="4458955"/>
            <a:ext cx="4933949" cy="219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6" name="Picture 12" descr="Воркаут набирает обороты в Могилеве. Фото | MogilevNews | Новости Могилева  и Могилевской област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94875" y="4655840"/>
            <a:ext cx="1825625" cy="187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0412" y="102443"/>
            <a:ext cx="6545316" cy="158751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itchFamily="34" charset="0"/>
              </a:rPr>
              <a:t>Б</a:t>
            </a:r>
            <a:r>
              <a:rPr lang="ru-RU" sz="3200" dirty="0" smtClean="0">
                <a:solidFill>
                  <a:srgbClr val="C00000"/>
                </a:solidFill>
                <a:latin typeface="Franklin Gothic Demi" pitchFamily="34" charset="0"/>
              </a:rPr>
              <a:t>есплатный </a:t>
            </a:r>
            <a:r>
              <a:rPr lang="ru-RU" sz="3200" dirty="0">
                <a:solidFill>
                  <a:srgbClr val="C00000"/>
                </a:solidFill>
                <a:latin typeface="Franklin Gothic Demi" pitchFamily="34" charset="0"/>
              </a:rPr>
              <a:t>«тренажерный зал</a:t>
            </a:r>
            <a:r>
              <a:rPr lang="ru-RU" sz="3200" dirty="0" smtClean="0">
                <a:solidFill>
                  <a:srgbClr val="C00000"/>
                </a:solidFill>
                <a:latin typeface="Franklin Gothic Demi" pitchFamily="34" charset="0"/>
              </a:rPr>
              <a:t>» - уличные тренажеры</a:t>
            </a:r>
            <a:endParaRPr lang="ru-RU" sz="32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5" name="Объект 4" descr="Фото: Анжелика Василевская, TUT.BY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633" y="2302093"/>
            <a:ext cx="4557485" cy="307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Фото: Анжелика Василевская, TUT.BY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8571" y="1287781"/>
            <a:ext cx="3289502" cy="236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img.tyt.by/n/regiony/0b/0/trenazhery_olsa_mogilev-3.jpg"/>
          <p:cNvPicPr/>
          <p:nvPr/>
        </p:nvPicPr>
        <p:blipFill rotWithShape="1">
          <a:blip r:embed="rId4" cstate="print"/>
          <a:srcRect l="29844"/>
          <a:stretch/>
        </p:blipFill>
        <p:spPr bwMode="auto">
          <a:xfrm>
            <a:off x="4483182" y="4557967"/>
            <a:ext cx="2525938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s://img.tyt.by/620x620s/n/regiony/07/d/trenazhery_olsa_mogilev-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0401" y="3933599"/>
            <a:ext cx="362902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ttps://img.tyt.by/n/regiony/0b/d/trenazhery_olsa_mogilev-1.jpg"/>
          <p:cNvPicPr/>
          <p:nvPr/>
        </p:nvPicPr>
        <p:blipFill rotWithShape="1">
          <a:blip r:embed="rId6" cstate="print"/>
          <a:srcRect l="10401" r="8897" b="14907"/>
          <a:stretch/>
        </p:blipFill>
        <p:spPr bwMode="auto">
          <a:xfrm>
            <a:off x="4974844" y="1489937"/>
            <a:ext cx="3004119" cy="2167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3" y="237907"/>
            <a:ext cx="2333053" cy="10498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06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66700"/>
            <a:ext cx="3858426" cy="25527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63053" y="361849"/>
            <a:ext cx="6604848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48132" name="Picture 4" descr="https://news.sb.by/upload/iblock/c0f/c0f051ce91373f5c1963037b847ba7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96" y="1804737"/>
            <a:ext cx="3128211" cy="2085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https://news.sb.by/upload/iblock/81d/81de94a67b8864e16850c9b2d9f5c0d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3974" y="1096659"/>
            <a:ext cx="7975100" cy="4485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6" name="Picture 8" descr="https://news.sb.by/upload/iblock/956/95639aba3db5849c5adde115cf90958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221570"/>
            <a:ext cx="2983831" cy="195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082715" y="5638346"/>
            <a:ext cx="7452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Franklin Gothic Demi" pitchFamily="34" charset="0"/>
              </a:rPr>
              <a:t>Многофункциональный физкультурно-оздоровительный комплекс </a:t>
            </a:r>
          </a:p>
          <a:p>
            <a:pPr algn="ctr"/>
            <a:r>
              <a:rPr lang="ru-RU" sz="1600" b="1" dirty="0" smtClean="0">
                <a:latin typeface="Franklin Gothic Demi" pitchFamily="34" charset="0"/>
              </a:rPr>
              <a:t>с бассейном в микрорайоне </a:t>
            </a:r>
            <a:r>
              <a:rPr lang="ru-RU" sz="1600" b="1" dirty="0" err="1" smtClean="0">
                <a:latin typeface="Franklin Gothic Demi" pitchFamily="34" charset="0"/>
              </a:rPr>
              <a:t>Фатина</a:t>
            </a:r>
            <a:endParaRPr lang="ru-RU" sz="1600" dirty="0"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66700"/>
            <a:ext cx="3858426" cy="25527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63053" y="361849"/>
            <a:ext cx="6604848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49154" name="Picture 2" descr="Безбарьерная среда в Министерстве труда и социальной защиты Республики  Беларусь — Могилевская областная организация ОО &amp;quot;БелТИЗ&amp;quot;"/>
          <p:cNvPicPr>
            <a:picLocks noChangeAspect="1" noChangeArrowheads="1"/>
          </p:cNvPicPr>
          <p:nvPr/>
        </p:nvPicPr>
        <p:blipFill>
          <a:blip r:embed="rId3"/>
          <a:srcRect b="6348"/>
          <a:stretch>
            <a:fillRect/>
          </a:stretch>
        </p:blipFill>
        <p:spPr bwMode="auto">
          <a:xfrm>
            <a:off x="365125" y="1785937"/>
            <a:ext cx="3657600" cy="456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6" name="Picture 4" descr="Доступная среда для людей с инвалидностью по зрению в Министерстве труда и социальной защиты Республики Беларусь"/>
          <p:cNvPicPr>
            <a:picLocks noChangeAspect="1" noChangeArrowheads="1"/>
          </p:cNvPicPr>
          <p:nvPr/>
        </p:nvPicPr>
        <p:blipFill>
          <a:blip r:embed="rId4"/>
          <a:srcRect b="5375"/>
          <a:stretch>
            <a:fillRect/>
          </a:stretch>
        </p:blipFill>
        <p:spPr bwMode="auto">
          <a:xfrm>
            <a:off x="4213224" y="1050629"/>
            <a:ext cx="2397125" cy="302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8" name="Picture 6" descr="Что нужно знать о тактильной плитке?. Статьи компании «ЧПУП &amp;quot;ФронтСайд&amp;quot;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4879" y="1650672"/>
            <a:ext cx="5265672" cy="4721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ленькие рисунки города (2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66700"/>
            <a:ext cx="3858426" cy="25527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63053" y="361849"/>
            <a:ext cx="6604848" cy="45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«МОГИЛЕВ – ЗДОРОВЫЙ ГОРОД!»</a:t>
            </a:r>
          </a:p>
        </p:txBody>
      </p:sp>
      <p:pic>
        <p:nvPicPr>
          <p:cNvPr id="50178" name="Picture 2" descr="Печерский лесопарк станет охраняемой территорией | Регионы.b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6" y="1873403"/>
            <a:ext cx="3128168" cy="2085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0" name="Picture 4" descr="Могилев: парк в Подниколье. Где деньги, Зин? » MASHEKA - информационный  портал Могилё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7097" y="1154627"/>
            <a:ext cx="8129603" cy="5436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2" name="Picture 6" descr="Парк имени Максима Горького, парк культуры и отдыха, Беларусь, Могилёв, парк  культуры и отдыха имени Максима Горького — Яндекс.Карт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881" y="4162570"/>
            <a:ext cx="3074380" cy="230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1159</TotalTime>
  <Words>499</Words>
  <Application>Microsoft Office PowerPoint</Application>
  <PresentationFormat>Широкоэкранный</PresentationFormat>
  <Paragraphs>72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Franklin Gothic Demi</vt:lpstr>
      <vt:lpstr>Franklin Gothic Demi Cond</vt:lpstr>
      <vt:lpstr>Times New Roman</vt:lpstr>
      <vt:lpstr>Trebuchet MS</vt:lpstr>
      <vt:lpstr>Wingdings</vt:lpstr>
      <vt:lpstr>Wingdings 3</vt:lpstr>
      <vt:lpstr>Аспект</vt:lpstr>
      <vt:lpstr>ИМПЛЕМЕНТАЦИЯ ЦЕЛЕЙ УСТОЙЧИВОГО РАЗВИТИЯ  В РАМКАХ РЕАЛИЗАЦИИ ПРОЕКТА  «МОГИЛЕВ – ЗДОРОВЫЙ ГОРОД».  ПРЕДСТАВЛЕНИЕ ЛУЧШИХ ПРАКТИК И ИНИЦИАТИВ</vt:lpstr>
      <vt:lpstr>ЦЕЛЬ ПРОЕКТА «МОГИЛЕВ – ЗДОРОВЫЙ ГОРОД»             сделать здоровье населения главным приоритетом городской    политики, объединить усилия и ресурсы власти и общественности для улучшения качества жизни населения           </vt:lpstr>
      <vt:lpstr>Презентация PowerPoint</vt:lpstr>
      <vt:lpstr>Достижение целевых показателей,  связанных с общественным здоровьем, осуществляется посредством реализации межведомственных профилактических проектов:</vt:lpstr>
      <vt:lpstr>Презентация PowerPoint</vt:lpstr>
      <vt:lpstr>Бесплатный «тренажерный зал» - уличные тренажеры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Достижение целевых показателей,  связанных с общественным здоровьем, осуществляется посредством реализации межведомственных профилактических проектов:</vt:lpstr>
      <vt:lpstr>Презентация PowerPoint</vt:lpstr>
      <vt:lpstr>СПОРТИВНО-МАССОВАЯ  РАБОТА  НА  ПРЕДПРИЯТИЯХ</vt:lpstr>
      <vt:lpstr>Презентация PowerPoint</vt:lpstr>
      <vt:lpstr>Презентация PowerPoint</vt:lpstr>
      <vt:lpstr>Привлечение населения к спорту</vt:lpstr>
      <vt:lpstr>Презентация PowerPoint</vt:lpstr>
      <vt:lpstr>Правильное питание – залог здоровья!</vt:lpstr>
      <vt:lpstr>Презентация PowerPoint</vt:lpstr>
      <vt:lpstr>Презентация PowerPoint</vt:lpstr>
      <vt:lpstr>ИМПЛЕМЕНТАЦИЯ ЦЕЛЕЙ УСТОЙЧИВОГО РАЗВИТИЯ  В РАМКАХ РЕАЛИЗАЦИИ ПРОЕКТА  «МОГИЛЕВ – ЗДОРОВЫЙ ГОРОД».  ПРЕДСТАВЛЕНИЕ ЛУЧШИХ ПРАКТИК И ИНИЦИАТИВ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внедрении проекта «Здоровые города» в городе Могилеве</dc:title>
  <dc:creator>RePack by Diakov</dc:creator>
  <cp:lastModifiedBy>RePack by Diakov</cp:lastModifiedBy>
  <cp:revision>89</cp:revision>
  <dcterms:created xsi:type="dcterms:W3CDTF">2017-05-12T12:59:03Z</dcterms:created>
  <dcterms:modified xsi:type="dcterms:W3CDTF">2022-09-16T07:09:21Z</dcterms:modified>
</cp:coreProperties>
</file>