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</p:sldMasterIdLst>
  <p:notesMasterIdLst>
    <p:notesMasterId r:id="rId14"/>
  </p:notesMasterIdLst>
  <p:sldIdLst>
    <p:sldId id="258" r:id="rId2"/>
    <p:sldId id="305" r:id="rId3"/>
    <p:sldId id="310" r:id="rId4"/>
    <p:sldId id="261" r:id="rId5"/>
    <p:sldId id="303" r:id="rId6"/>
    <p:sldId id="306" r:id="rId7"/>
    <p:sldId id="311" r:id="rId8"/>
    <p:sldId id="308" r:id="rId9"/>
    <p:sldId id="302" r:id="rId10"/>
    <p:sldId id="280" r:id="rId11"/>
    <p:sldId id="298" r:id="rId12"/>
    <p:sldId id="299" r:id="rId13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ойко Наталья Викторовна" initials="ЛНВ" lastIdx="1" clrIdx="0">
    <p:extLst>
      <p:ext uri="{19B8F6BF-5375-455C-9EA6-DF929625EA0E}">
        <p15:presenceInfo xmlns:p15="http://schemas.microsoft.com/office/powerpoint/2012/main" userId="S-1-5-21-901292189-1124696768-471799982-129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D4D0"/>
    <a:srgbClr val="F29CE6"/>
    <a:srgbClr val="9999FF"/>
    <a:srgbClr val="FF9966"/>
    <a:srgbClr val="FFCC99"/>
    <a:srgbClr val="F07AF3"/>
    <a:srgbClr val="FE90D9"/>
    <a:srgbClr val="FD17B0"/>
    <a:srgbClr val="FFFF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92" autoAdjust="0"/>
  </p:normalViewPr>
  <p:slideViewPr>
    <p:cSldViewPr>
      <p:cViewPr varScale="1">
        <p:scale>
          <a:sx n="108" d="100"/>
          <a:sy n="108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897677108810572E-2"/>
          <c:y val="7.8102129828337474E-2"/>
          <c:w val="0.63057049453285174"/>
          <c:h val="0.86930428087753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г. Могилева согласно последнему уточнению бюджета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487-4179-B61B-7218D9F021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487-4179-B61B-7218D9F021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487-4179-B61B-7218D9F021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487-4179-B61B-7218D9F021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487-4179-B61B-7218D9F021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487-4179-B61B-7218D9F0215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5487-4179-B61B-7218D9F0215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276-4D0C-A6FF-F35120C248C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5487-4179-B61B-7218D9F0215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5487-4179-B61B-7218D9F02155}"/>
              </c:ext>
            </c:extLst>
          </c:dPt>
          <c:dLbls>
            <c:dLbl>
              <c:idx val="0"/>
              <c:layout>
                <c:manualLayout>
                  <c:x val="-0.16286823388867189"/>
                  <c:y val="0.122793734830843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500" baseline="0" dirty="0">
                        <a:solidFill>
                          <a:schemeClr val="tx1"/>
                        </a:solidFill>
                      </a:rPr>
                      <a:t>Налоговые доходы
66,4%</a:t>
                    </a:r>
                  </a:p>
                  <a:p>
                    <a:pPr>
                      <a:defRPr sz="1500"/>
                    </a:pPr>
                    <a:r>
                      <a:rPr lang="ru-RU" sz="1500" b="0" i="1" baseline="0" dirty="0">
                        <a:solidFill>
                          <a:schemeClr val="tx1"/>
                        </a:solidFill>
                      </a:rPr>
                      <a:t>(69,2% – 2022)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45092541506686"/>
                      <c:h val="0.17329557221191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87-4179-B61B-7218D9F02155}"/>
                </c:ext>
              </c:extLst>
            </c:dLbl>
            <c:dLbl>
              <c:idx val="1"/>
              <c:layout>
                <c:manualLayout>
                  <c:x val="-4.7100151900364456E-2"/>
                  <c:y val="-0.26872699367724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500" baseline="0" dirty="0">
                        <a:solidFill>
                          <a:schemeClr val="tx1"/>
                        </a:solidFill>
                      </a:rPr>
                      <a:t>Неналоговые доходы
8,8%</a:t>
                    </a:r>
                  </a:p>
                  <a:p>
                    <a:pPr>
                      <a:defRPr sz="1500">
                        <a:solidFill>
                          <a:schemeClr val="accent1"/>
                        </a:solidFill>
                      </a:defRPr>
                    </a:pPr>
                    <a:r>
                      <a:rPr lang="ru-RU" sz="1500" b="0" i="1" baseline="0" dirty="0">
                        <a:solidFill>
                          <a:schemeClr val="tx1"/>
                        </a:solidFill>
                      </a:rPr>
                      <a:t>(8,0% - 2022)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87-4179-B61B-7218D9F02155}"/>
                </c:ext>
              </c:extLst>
            </c:dLbl>
            <c:dLbl>
              <c:idx val="2"/>
              <c:layout>
                <c:manualLayout>
                  <c:x val="0.12140967217808564"/>
                  <c:y val="-0.184736405428393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500" baseline="0" dirty="0">
                        <a:solidFill>
                          <a:schemeClr val="tx1"/>
                        </a:solidFill>
                      </a:rPr>
                      <a:t>Дотации
20,3%</a:t>
                    </a:r>
                  </a:p>
                  <a:p>
                    <a:pPr>
                      <a:defRPr sz="1500">
                        <a:solidFill>
                          <a:schemeClr val="tx1"/>
                        </a:solidFill>
                      </a:defRPr>
                    </a:pPr>
                    <a:r>
                      <a:rPr lang="ru-RU" sz="1500" b="0" i="1" baseline="0" dirty="0">
                        <a:solidFill>
                          <a:schemeClr val="tx1"/>
                        </a:solidFill>
                      </a:rPr>
                      <a:t>(17,0% - 2022)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098270154540267"/>
                      <c:h val="0.19083283666121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487-4179-B61B-7218D9F02155}"/>
                </c:ext>
              </c:extLst>
            </c:dLbl>
            <c:dLbl>
              <c:idx val="3"/>
              <c:layout>
                <c:manualLayout>
                  <c:x val="3.8527037919896412E-4"/>
                  <c:y val="-0.170109947806121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500" baseline="0" dirty="0">
                        <a:solidFill>
                          <a:schemeClr val="tx1"/>
                        </a:solidFill>
                      </a:rPr>
                      <a:t>Субвенции и межбюджетные трансферты
4,5%</a:t>
                    </a:r>
                  </a:p>
                  <a:p>
                    <a:pPr>
                      <a:defRPr sz="1500">
                        <a:solidFill>
                          <a:schemeClr val="accent1"/>
                        </a:solidFill>
                      </a:defRPr>
                    </a:pPr>
                    <a:r>
                      <a:rPr lang="ru-RU" sz="1500" b="0" i="1" baseline="0" dirty="0">
                        <a:solidFill>
                          <a:schemeClr val="tx1"/>
                        </a:solidFill>
                      </a:rPr>
                      <a:t>(5,8% - 2022)</a:t>
                    </a:r>
                    <a:endParaRPr lang="ru-RU" sz="1500" b="0" i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17806872682693"/>
                      <c:h val="0.292540756949373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487-4179-B61B-7218D9F02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Дотации</c:v>
                </c:pt>
                <c:pt idx="3">
                  <c:v>Субвенции и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0.66400000000000003</c:v>
                </c:pt>
                <c:pt idx="1">
                  <c:v>8.7999999999999995E-2</c:v>
                </c:pt>
                <c:pt idx="2">
                  <c:v>0.20300000000000001</c:v>
                </c:pt>
                <c:pt idx="3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487-4179-B61B-7218D9F021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legend>
      <c:legendPos val="r"/>
      <c:layout>
        <c:manualLayout>
          <c:xMode val="edge"/>
          <c:yMode val="edge"/>
          <c:x val="0.72531971494692682"/>
          <c:y val="3.8523855355038078E-2"/>
          <c:w val="0.26870166497507808"/>
          <c:h val="0.39247838335506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31715757072744"/>
          <c:y val="8.3285499142070632E-2"/>
          <c:w val="0.70111245809289169"/>
          <c:h val="0.555696936451505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4648-41E7-9985-7D6BBCCF7F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4648-41E7-9985-7D6BBCCF7FA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4648-41E7-9985-7D6BBCCF7FA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4648-41E7-9985-7D6BBCCF7FA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4648-41E7-9985-7D6BBCCF7FA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4648-41E7-9985-7D6BBCCF7FA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D-4648-41E7-9985-7D6BBCCF7FA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F-4648-41E7-9985-7D6BBCCF7FAF}"/>
              </c:ext>
            </c:extLst>
          </c:dPt>
          <c:dLbls>
            <c:dLbl>
              <c:idx val="0"/>
              <c:layout>
                <c:manualLayout>
                  <c:x val="-0.19591299619907562"/>
                  <c:y val="3.0660118452447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48-41E7-9985-7D6BBCCF7FAF}"/>
                </c:ext>
              </c:extLst>
            </c:dLbl>
            <c:dLbl>
              <c:idx val="1"/>
              <c:layout>
                <c:manualLayout>
                  <c:x val="0.13634832812124129"/>
                  <c:y val="-0.1335287649655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48-41E7-9985-7D6BBCCF7FAF}"/>
                </c:ext>
              </c:extLst>
            </c:dLbl>
            <c:dLbl>
              <c:idx val="2"/>
              <c:layout>
                <c:manualLayout>
                  <c:x val="0.11960339442064442"/>
                  <c:y val="-7.3341778763398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48-41E7-9985-7D6BBCCF7FAF}"/>
                </c:ext>
              </c:extLst>
            </c:dLbl>
            <c:dLbl>
              <c:idx val="3"/>
              <c:layout>
                <c:manualLayout>
                  <c:x val="0.17094287767514887"/>
                  <c:y val="2.4801535588666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42303000103096"/>
                      <c:h val="5.01621721141699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648-41E7-9985-7D6BBCCF7FAF}"/>
                </c:ext>
              </c:extLst>
            </c:dLbl>
            <c:dLbl>
              <c:idx val="4"/>
              <c:layout>
                <c:manualLayout>
                  <c:x val="2.6264111309667E-2"/>
                  <c:y val="-2.5128341507571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53503556823251E-2"/>
                      <c:h val="4.29830258830990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648-41E7-9985-7D6BBCCF7FAF}"/>
                </c:ext>
              </c:extLst>
            </c:dLbl>
            <c:dLbl>
              <c:idx val="5"/>
              <c:layout>
                <c:manualLayout>
                  <c:x val="8.4540705866180926E-2"/>
                  <c:y val="4.6563291106871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85369772157119"/>
                      <c:h val="4.3906655142610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648-41E7-9985-7D6BBCCF7F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48-41E7-9985-7D6BBCCF7FAF}"/>
                </c:ext>
              </c:extLst>
            </c:dLbl>
            <c:dLbl>
              <c:idx val="7"/>
              <c:layout>
                <c:manualLayout>
                  <c:x val="0.15265117848858545"/>
                  <c:y val="8.5516126515043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648-41E7-9985-7D6BBCCF7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Подоходный налог</c:v>
                </c:pt>
                <c:pt idx="1">
                  <c:v>НДС</c:v>
                </c:pt>
                <c:pt idx="2">
                  <c:v>Налоги на собственность</c:v>
                </c:pt>
                <c:pt idx="3">
                  <c:v>Другие налоги с выручки</c:v>
                </c:pt>
                <c:pt idx="4">
                  <c:v>Иные налоги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0.435</c:v>
                </c:pt>
                <c:pt idx="1">
                  <c:v>0.20200000000000001</c:v>
                </c:pt>
                <c:pt idx="2">
                  <c:v>0.11700000000000001</c:v>
                </c:pt>
                <c:pt idx="3">
                  <c:v>0.115</c:v>
                </c:pt>
                <c:pt idx="4">
                  <c:v>1.4E-2</c:v>
                </c:pt>
                <c:pt idx="5">
                  <c:v>0.11700000000000001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648-41E7-9985-7D6BBCCF7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6.5863732430667718E-2"/>
          <c:y val="0.7875259930548808"/>
          <c:w val="0.85190599333310424"/>
          <c:h val="0.17610162990390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12263308017464E-2"/>
          <c:y val="4.4677034442060552E-2"/>
          <c:w val="0.64896072153599094"/>
          <c:h val="0.509897709778278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2160828100645"/>
          <c:y val="2.6618254537374628E-2"/>
          <c:w val="0.59708149188696547"/>
          <c:h val="0.9082395644283121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/>
              <a:bevelB w="6350"/>
            </a:sp3d>
          </c:spPr>
          <c:invertIfNegative val="0"/>
          <c:dLbls>
            <c:dLbl>
              <c:idx val="0"/>
              <c:layout>
                <c:manualLayout>
                  <c:x val="-5.4500382170221455E-2"/>
                  <c:y val="-6.871530868864582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49,4%</a:t>
                    </a:r>
                  </a:p>
                  <a:p>
                    <a:r>
                      <a:rPr lang="ru-RU" sz="1100" b="1" i="1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(49,2 млн.)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19-42EF-A644-54FA0DA64C8B}"/>
                </c:ext>
              </c:extLst>
            </c:dLbl>
            <c:dLbl>
              <c:idx val="1"/>
              <c:layout>
                <c:manualLayout>
                  <c:x val="-4.08752866276660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48,1%</a:t>
                    </a:r>
                  </a:p>
                  <a:p>
                    <a:r>
                      <a:rPr lang="ru-RU" sz="1200" i="1" dirty="0"/>
                      <a:t>(54,2</a:t>
                    </a:r>
                    <a:r>
                      <a:rPr lang="ru-RU" sz="1200" i="1" baseline="0" dirty="0"/>
                      <a:t> </a:t>
                    </a:r>
                    <a:r>
                      <a:rPr lang="ru-RU" sz="1200" i="1" dirty="0"/>
                      <a:t>млн.)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19-42EF-A644-54FA0DA64C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37,4%</a:t>
                    </a:r>
                  </a:p>
                  <a:p>
                    <a:r>
                      <a:rPr lang="ru-RU" sz="1200" i="1" dirty="0"/>
                      <a:t>(109,6 млн.)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19-42EF-A644-54FA0DA64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</c:v>
                </c:pt>
                <c:pt idx="1">
                  <c:v>2023год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0.49199999999999999</c:v>
                </c:pt>
                <c:pt idx="1">
                  <c:v>0.48099999999999998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19-42EF-A644-54FA0DA64C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  <a:bevelB w="6350"/>
            </a:sp3d>
          </c:spPr>
          <c:invertIfNegative val="0"/>
          <c:dLbls>
            <c:dLbl>
              <c:idx val="0"/>
              <c:layout>
                <c:manualLayout>
                  <c:x val="-9.0833970283702384E-3"/>
                  <c:y val="2.2905102896214153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23,7%</a:t>
                    </a:r>
                  </a:p>
                  <a:p>
                    <a:r>
                      <a:rPr lang="ru-RU" sz="1100" b="1" i="1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(23,6 млн.)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19-42EF-A644-54FA0DA64C8B}"/>
                </c:ext>
              </c:extLst>
            </c:dLbl>
            <c:dLbl>
              <c:idx val="1"/>
              <c:layout>
                <c:manualLayout>
                  <c:x val="-1.665289455201210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23,2%</a:t>
                    </a:r>
                  </a:p>
                  <a:p>
                    <a:r>
                      <a:rPr lang="ru-RU" sz="1200" i="1" dirty="0"/>
                      <a:t>(26,2 млн.)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19-42EF-A644-54FA0DA64C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32,3%</a:t>
                    </a:r>
                  </a:p>
                  <a:p>
                    <a:r>
                      <a:rPr lang="ru-RU" sz="1200" i="1" dirty="0"/>
                      <a:t>(94,7 млн.)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19-42EF-A644-54FA0DA64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</c:v>
                </c:pt>
                <c:pt idx="1">
                  <c:v>2023год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0.23699999999999999</c:v>
                </c:pt>
                <c:pt idx="1">
                  <c:v>0.23200000000000001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19-42EF-A644-54FA0DA64C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Жилищно-коммунальные услуги и жилищное строительство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  <a:bevelB w="6350"/>
            </a:sp3d>
          </c:spPr>
          <c:invertIfNegative val="0"/>
          <c:dLbls>
            <c:dLbl>
              <c:idx val="0"/>
              <c:layout>
                <c:manualLayout>
                  <c:x val="8.2114675667861771E-3"/>
                  <c:y val="-1.25978065929183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11,1%</a:t>
                    </a:r>
                  </a:p>
                  <a:p>
                    <a:pPr>
                      <a:defRPr b="1"/>
                    </a:pPr>
                    <a:r>
                      <a:rPr lang="ru-RU" sz="1100" b="1" i="1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(11,1млн.)</a:t>
                    </a:r>
                    <a:endParaRPr lang="ru-RU" sz="1200" b="1" i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2680799179838"/>
                      <c:h val="7.7499505826913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6919-42EF-A644-54FA0DA64C8B}"/>
                </c:ext>
              </c:extLst>
            </c:dLbl>
            <c:dLbl>
              <c:idx val="1"/>
              <c:layout>
                <c:manualLayout>
                  <c:x val="0"/>
                  <c:y val="-2.74861234754579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11,5%</a:t>
                    </a:r>
                  </a:p>
                  <a:p>
                    <a:r>
                      <a:rPr lang="ru-RU" sz="1200" i="1" dirty="0"/>
                      <a:t>(13,0млн.)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19-42EF-A644-54FA0DA64C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17,9%</a:t>
                    </a:r>
                  </a:p>
                  <a:p>
                    <a:r>
                      <a:rPr lang="ru-RU" sz="1200" i="1" dirty="0"/>
                      <a:t>(52,5 млн.)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19-42EF-A644-54FA0DA64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</c:v>
                </c:pt>
                <c:pt idx="1">
                  <c:v>2023год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0.111</c:v>
                </c:pt>
                <c:pt idx="1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919-42EF-A644-54FA0DA64C8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  <a:bevelB w="6350"/>
            </a:sp3d>
          </c:spPr>
          <c:invertIfNegative val="0"/>
          <c:dLbls>
            <c:dLbl>
              <c:idx val="0"/>
              <c:layout>
                <c:manualLayout>
                  <c:x val="-3.1791889599295832E-2"/>
                  <c:y val="-0.1694977614319909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19-42EF-A644-54FA0DA64C8B}"/>
                </c:ext>
              </c:extLst>
            </c:dLbl>
            <c:dLbl>
              <c:idx val="1"/>
              <c:layout>
                <c:manualLayout>
                  <c:x val="-3.761747991432738E-2"/>
                  <c:y val="-0.162626050207985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669390096379365E-2"/>
                      <c:h val="5.70337062115753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919-42EF-A644-54FA0DA64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alpha val="7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</c:v>
                </c:pt>
                <c:pt idx="1">
                  <c:v>2023год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3.3000000000000002E-2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919-42EF-A644-54FA0DA64C8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Физическая культура, спорт, культура и СМИ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  <a:bevelB w="6350"/>
            </a:sp3d>
          </c:spPr>
          <c:invertIfNegative val="0"/>
          <c:dLbls>
            <c:dLbl>
              <c:idx val="0"/>
              <c:layout>
                <c:manualLayout>
                  <c:x val="-5.7196000725657767E-2"/>
                  <c:y val="0.168352686642321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836184153119832E-2"/>
                      <c:h val="5.4743195921953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919-42EF-A644-54FA0DA64C8B}"/>
                </c:ext>
              </c:extLst>
            </c:dLbl>
            <c:dLbl>
              <c:idx val="1"/>
              <c:layout>
                <c:manualLayout>
                  <c:x val="-5.5605460152810024E-2"/>
                  <c:y val="0.131704431830806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919581181490089E-2"/>
                      <c:h val="4.55811547634678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6919-42EF-A644-54FA0DA64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alpha val="8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</c:v>
                </c:pt>
                <c:pt idx="1">
                  <c:v>2023год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3.4000000000000002E-2</c:v>
                </c:pt>
                <c:pt idx="1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919-42EF-A644-54FA0DA64C8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  <a:bevelB w="6350"/>
            </a:sp3d>
          </c:spPr>
          <c:invertIfNegative val="0"/>
          <c:dLbls>
            <c:dLbl>
              <c:idx val="0"/>
              <c:layout>
                <c:manualLayout>
                  <c:x val="4.8189265890287859E-2"/>
                  <c:y val="-0.183240732992149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836184153119832E-2"/>
                      <c:h val="4.7871665053089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6919-42EF-A644-54FA0DA64C8B}"/>
                </c:ext>
              </c:extLst>
            </c:dLbl>
            <c:dLbl>
              <c:idx val="1"/>
              <c:layout>
                <c:manualLayout>
                  <c:x val="4.314613588475863E-2"/>
                  <c:y val="-0.154609354371880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266686629477978E-2"/>
                      <c:h val="5.01621753427108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919-42EF-A644-54FA0DA64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</c:v>
                </c:pt>
                <c:pt idx="1">
                  <c:v>2023год</c:v>
                </c:pt>
              </c:strCache>
            </c:strRef>
          </c:cat>
          <c:val>
            <c:numRef>
              <c:f>Лист1!$G$2:$G$3</c:f>
              <c:numCache>
                <c:formatCode>0.0%</c:formatCode>
                <c:ptCount val="2"/>
                <c:pt idx="0">
                  <c:v>3.5999999999999997E-2</c:v>
                </c:pt>
                <c:pt idx="1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919-42EF-A644-54FA0DA64C8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Другие расходы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  <a:bevelB w="6350"/>
            </a:sp3d>
          </c:spPr>
          <c:invertIfNegative val="0"/>
          <c:dLbls>
            <c:dLbl>
              <c:idx val="0"/>
              <c:layout>
                <c:manualLayout>
                  <c:x val="5.4500382170221427E-2"/>
                  <c:y val="0.151173859470159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52787124749609E-2"/>
                      <c:h val="5.2452685632332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6919-42EF-A644-54FA0DA64C8B}"/>
                </c:ext>
              </c:extLst>
            </c:dLbl>
            <c:dLbl>
              <c:idx val="1"/>
              <c:layout>
                <c:manualLayout>
                  <c:x val="4.9958683656036312E-2"/>
                  <c:y val="0.116816024770696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52787124749609E-2"/>
                      <c:h val="5.2452685632332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6919-42EF-A644-54FA0DA64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</c:v>
                </c:pt>
                <c:pt idx="1">
                  <c:v>2023год</c:v>
                </c:pt>
              </c:strCache>
            </c:strRef>
          </c:cat>
          <c:val>
            <c:numRef>
              <c:f>Лист1!$H$2:$H$3</c:f>
              <c:numCache>
                <c:formatCode>0.0%</c:formatCode>
                <c:ptCount val="2"/>
                <c:pt idx="0">
                  <c:v>5.5E-2</c:v>
                </c:pt>
                <c:pt idx="1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919-42EF-A644-54FA0DA64C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gapDepth val="90"/>
        <c:shape val="box"/>
        <c:axId val="241865088"/>
        <c:axId val="241866624"/>
        <c:axId val="0"/>
      </c:bar3DChart>
      <c:catAx>
        <c:axId val="241865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866624"/>
        <c:crosses val="autoZero"/>
        <c:auto val="1"/>
        <c:lblAlgn val="ctr"/>
        <c:lblOffset val="100"/>
        <c:noMultiLvlLbl val="0"/>
      </c:catAx>
      <c:valAx>
        <c:axId val="241866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86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876525347312828"/>
          <c:y val="0.12157625106331468"/>
          <c:w val="0.25123474652687167"/>
          <c:h val="0.87842374893668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12263308017464E-2"/>
          <c:y val="4.4677034442060552E-2"/>
          <c:w val="0.64896072153599094"/>
          <c:h val="0.509897709778278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56100413190925"/>
          <c:y val="2.6618269812462191E-2"/>
          <c:w val="0.75982448709402661"/>
          <c:h val="0.9082395644283121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636929230085575E-2"/>
                  <c:y val="0.10304722148851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48-4746-9C33-A9E89BBEF6B0}"/>
                </c:ext>
              </c:extLst>
            </c:dLbl>
            <c:dLbl>
              <c:idx val="1"/>
              <c:layout>
                <c:manualLayout>
                  <c:x val="1.6167185127578473E-2"/>
                  <c:y val="0.10304722148851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48-4746-9C33-A9E89BBEF6B0}"/>
                </c:ext>
              </c:extLst>
            </c:dLbl>
            <c:dLbl>
              <c:idx val="2"/>
              <c:layout>
                <c:manualLayout>
                  <c:x val="1.6167185127578417E-2"/>
                  <c:y val="0.12497216223075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48-4746-9C33-A9E89BBEF6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0.154</c:v>
                </c:pt>
                <c:pt idx="1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48-4746-9C33-A9E89BBEF6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Первоочередные расходы за минусом заработной платы с начислениями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348-4746-9C33-A9E89BBEF6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348-4746-9C33-A9E89BBEF6B0}"/>
              </c:ext>
            </c:extLst>
          </c:dPt>
          <c:dLbls>
            <c:dLbl>
              <c:idx val="0"/>
              <c:layout>
                <c:manualLayout>
                  <c:x val="4.4092323075213867E-3"/>
                  <c:y val="-1.534745851956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48-4746-9C33-A9E89BBEF6B0}"/>
                </c:ext>
              </c:extLst>
            </c:dLbl>
            <c:dLbl>
              <c:idx val="1"/>
              <c:layout>
                <c:manualLayout>
                  <c:x val="8.8184646150427735E-3"/>
                  <c:y val="-1.973244666801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48-4746-9C33-A9E89BBEF6B0}"/>
                </c:ext>
              </c:extLst>
            </c:dLbl>
            <c:dLbl>
              <c:idx val="2"/>
              <c:layout>
                <c:manualLayout>
                  <c:x val="0"/>
                  <c:y val="-2.192494074223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48-4746-9C33-A9E89BBEF6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0.23200000000000001</c:v>
                </c:pt>
                <c:pt idx="1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48-4746-9C33-A9E89BBEF6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Заработная плата с начислениями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0348-4746-9C33-A9E89BBEF6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0348-4746-9C33-A9E89BBEF6B0}"/>
              </c:ext>
            </c:extLst>
          </c:dPt>
          <c:dLbls>
            <c:dLbl>
              <c:idx val="0"/>
              <c:layout>
                <c:manualLayout>
                  <c:x val="2.3515905640114063E-2"/>
                  <c:y val="-1.534745851956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48-4746-9C33-A9E89BBEF6B0}"/>
                </c:ext>
              </c:extLst>
            </c:dLbl>
            <c:dLbl>
              <c:idx val="1"/>
              <c:layout>
                <c:manualLayout>
                  <c:x val="2.7925137947635448E-2"/>
                  <c:y val="-1.7540297868446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48-4746-9C33-A9E89BBEF6B0}"/>
                </c:ext>
              </c:extLst>
            </c:dLbl>
            <c:dLbl>
              <c:idx val="2"/>
              <c:layout>
                <c:manualLayout>
                  <c:x val="1.3227696922564159E-2"/>
                  <c:y val="-1.7539952593789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348-4746-9C33-A9E89BBEF6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0.61399999999999999</c:v>
                </c:pt>
                <c:pt idx="1">
                  <c:v>0.61799999999999999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348-4746-9C33-A9E89BBEF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417856"/>
        <c:axId val="55424896"/>
        <c:axId val="48977664"/>
      </c:bar3DChart>
      <c:catAx>
        <c:axId val="55417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24896"/>
        <c:crosses val="autoZero"/>
        <c:auto val="1"/>
        <c:lblAlgn val="ctr"/>
        <c:lblOffset val="100"/>
        <c:noMultiLvlLbl val="0"/>
      </c:catAx>
      <c:valAx>
        <c:axId val="5542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17856"/>
        <c:crosses val="autoZero"/>
        <c:crossBetween val="between"/>
      </c:valAx>
      <c:serAx>
        <c:axId val="48977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5542489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0.69166</cdr:x>
      <cdr:y>0.41023</cdr:y>
    </cdr:from>
    <cdr:to>
      <cdr:x>0.98333</cdr:x>
      <cdr:y>0.55941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06" y="2376253"/>
          <a:ext cx="2520309" cy="86410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Заработная плата и  взносы (отчисления ) на социальное страхование</a:t>
          </a:r>
        </a:p>
      </cdr:txBody>
    </cdr:sp>
  </cdr:relSizeAnchor>
  <cdr:relSizeAnchor xmlns:cdr="http://schemas.openxmlformats.org/drawingml/2006/chartDrawing">
    <cdr:from>
      <cdr:x>0.69166</cdr:x>
      <cdr:y>0.5967</cdr:y>
    </cdr:from>
    <cdr:to>
      <cdr:x>0.98333</cdr:x>
      <cdr:y>0.78317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76606" y="3456379"/>
          <a:ext cx="2520309" cy="10801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Первоочередные расходы за минусом заработной платы и  взносов (отчислений ) на социальное страхование</a:t>
          </a:r>
        </a:p>
        <a:p xmlns:a="http://schemas.openxmlformats.org/drawingml/2006/main">
          <a:pPr algn="ctr"/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0.69362</cdr:x>
      <cdr:y>0.82046</cdr:y>
    </cdr:from>
    <cdr:to>
      <cdr:x>0.98529</cdr:x>
      <cdr:y>0.91991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93543" y="4752506"/>
          <a:ext cx="2520308" cy="5760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Другие расходы</a:t>
          </a:r>
        </a:p>
      </cdr:txBody>
    </cdr:sp>
  </cdr:relSizeAnchor>
  <cdr:relSizeAnchor xmlns:cdr="http://schemas.openxmlformats.org/drawingml/2006/chartDrawing">
    <cdr:from>
      <cdr:x>0.625</cdr:x>
      <cdr:y>0.45996</cdr:y>
    </cdr:from>
    <cdr:to>
      <cdr:x>0.68333</cdr:x>
      <cdr:y>0.45996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48E91019-C4DA-4DC9-88A2-976811814A0B}"/>
            </a:ext>
          </a:extLst>
        </cdr:cNvPr>
        <cdr:cNvCxnSpPr/>
      </cdr:nvCxnSpPr>
      <cdr:spPr>
        <a:xfrm xmlns:a="http://schemas.openxmlformats.org/drawingml/2006/main">
          <a:off x="5400600" y="2664296"/>
          <a:ext cx="50402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0.56667</cdr:x>
      <cdr:y>0.67129</cdr:y>
    </cdr:from>
    <cdr:to>
      <cdr:x>0.68333</cdr:x>
      <cdr:y>0.67129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2710E076-757A-4A9B-A65E-E8C526A88218}"/>
            </a:ext>
          </a:extLst>
        </cdr:cNvPr>
        <cdr:cNvCxnSpPr/>
      </cdr:nvCxnSpPr>
      <cdr:spPr>
        <a:xfrm xmlns:a="http://schemas.openxmlformats.org/drawingml/2006/main">
          <a:off x="4896544" y="3888432"/>
          <a:ext cx="10081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0.51667</cdr:x>
      <cdr:y>0.84533</cdr:y>
    </cdr:from>
    <cdr:to>
      <cdr:x>0.68333</cdr:x>
      <cdr:y>0.84533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6D911BDC-1FD7-423C-AE13-F2D7960092A1}"/>
            </a:ext>
          </a:extLst>
        </cdr:cNvPr>
        <cdr:cNvCxnSpPr/>
      </cdr:nvCxnSpPr>
      <cdr:spPr>
        <a:xfrm xmlns:a="http://schemas.openxmlformats.org/drawingml/2006/main">
          <a:off x="4464496" y="4896544"/>
          <a:ext cx="144016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16" cy="493238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67" y="1"/>
            <a:ext cx="2919516" cy="493238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2EF11FE8-A4EC-4DD3-92D3-75F7686ADD55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5" y="4688125"/>
            <a:ext cx="5388294" cy="4440718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675"/>
            <a:ext cx="2919516" cy="493237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67" y="9374675"/>
            <a:ext cx="2919516" cy="493237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3BE9DA64-86BF-489C-9DE7-D222EE7EF1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92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9DA64-86BF-489C-9DE7-D222EE7EF17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38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9DA64-86BF-489C-9DE7-D222EE7EF17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38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9DA64-86BF-489C-9DE7-D222EE7EF17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95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9DA64-86BF-489C-9DE7-D222EE7EF17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78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9DA64-86BF-489C-9DE7-D222EE7EF17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79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CC229-CD0B-423B-832B-22E656D85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41D91C-0CF5-4E51-9917-0FA2342B9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EA9F0-05E0-4AB9-8C9B-4F9C014B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D9BF6-0CE5-4B96-B602-7DD52093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32F5C9-ED19-4FC9-BFA7-1830CD87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79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6B9FE-B9EF-4C81-B96F-0FB37F07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F3359E-6A76-4A2F-8E0F-B2A3C882F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FAEBF-DF12-45C1-8B3F-B238D9FA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ECFDB-D608-46B9-B7A3-9089F395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FEE53-BFBC-4F6D-8977-1242CEC3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78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1CB1BA-B2C0-44EB-86ED-BEF349B20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031FE1-570B-4782-878F-6713980D5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0A1C4-3B53-4F27-A25A-A73CF784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FB37C-04CA-4868-8AB3-3F5876D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F3555F-EBA3-42E3-9A62-66C8F024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6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4A4B2-452E-4448-9D67-68239E4D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087838-BD84-490F-8024-CB36760B8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885C7-AA81-478E-BEFE-96F19528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2496D-52FB-4ADC-9109-11A4D0BD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70AC3-D083-4235-9346-DEAEFB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2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C217E-819D-4205-8A2F-DC8CB33A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4D1D1-F7A4-42E9-A9AE-10BDF326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237D4-2E40-427C-9B17-DA7A4802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E97AD-6DCE-4102-8DEA-46DE6749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DB639-C4CE-4EBA-8079-FF0772FE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64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98902-0102-4324-B285-B2E14475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E891E-8B9B-43D7-9C04-8D28FEB8C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2531EC-7378-4FE5-91A3-3ABF7E823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E3B76A-D6BB-4BF2-951C-6A887713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EE3058-6D80-4394-BE2A-8A6F06A1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E40741-90D0-41FD-8955-29E11B2F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00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1E47-E66C-474A-98F4-D81200CD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D744C-CD44-4B7C-97DE-3F76A80BE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4AB7AE-930D-4DD4-9878-2214CFEB0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3279AF-B5B3-4B53-A5BA-91D4A3ED9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26DA84-7B7C-43B2-ADA2-057AA6AC5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B0718F-CAA8-4C30-B947-9BEE98EB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258FCA-3E65-451B-8FDC-B9C70E7B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70A91D-9346-4815-9A83-DF29CE93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33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FC593-AF0B-4FF6-AD69-C7101492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9B871D-BDAE-40F4-B3B5-3B5368AE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3AFC09-BC3A-4BCB-BF82-0ADE3B1B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E5CE3B-EEE7-4755-AE96-2C9D492A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00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87B0EC-9701-40A1-B5BD-588BFF10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874937-3FCC-44B0-A367-34DFD28B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656FC8-9297-4879-BD65-36C29F89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92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BA58F-43A6-4058-A9A1-671F3D7D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F30C9-EE41-4130-941B-DF70183D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86C7A3-5CBA-46A9-91BF-D2C7276BE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2162C-30D7-46E0-8218-B8BC7CB7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311A29-A1CF-43E0-8206-B1354B88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B7BCEF-3312-451E-A3E6-03145C72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4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43333-55F0-4191-BE31-081C76DF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C8FA14-C84E-4EE1-94D8-F204B6832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7FABB7-9FFB-483C-A465-4EC42AC4D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238E0-B789-4327-B298-3279E136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EFB5F-1BF3-4E40-A115-C2B38E10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2D3ED1-2F08-4A62-9F52-7EC1B357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49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58C46-F85D-4BB9-BBE1-5A28FA63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C8D27-4E62-47C4-8827-1E3B0BF50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DF4D8-D1E2-4153-8028-A4108F508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7A58-8C0B-452B-BE42-2539E637C5CC}" type="datetimeFigureOut">
              <a:rPr lang="ru-RU" smtClean="0"/>
              <a:t>12.05.2023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3B6CE-441D-423E-9B7D-F2C72FEC1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FAE391-B3C6-4675-9055-395A60B7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11D2-61FA-4636-892B-ADD926487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19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jpeg"/><Relationship Id="rId4" Type="http://schemas.openxmlformats.org/officeDocument/2006/relationships/image" Target="../media/image17.emf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5.xml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FC000"/>
            </a:gs>
            <a:gs pos="76000">
              <a:schemeClr val="bg1">
                <a:tint val="90000"/>
                <a:lumMod val="110000"/>
              </a:schemeClr>
            </a:gs>
            <a:gs pos="100000">
              <a:schemeClr val="bg1">
                <a:shade val="94000"/>
                <a:lumMod val="96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048372-6998-48C3-B453-3AD37AF5EED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13000"/>
                    </a14:imgEffect>
                    <a14:imgEffect>
                      <a14:brightnessContrast bright="34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014127" cy="6624736"/>
          </a:xfrm>
          <a:prstGeom prst="rect">
            <a:avLst/>
          </a:prstGeom>
          <a:gradFill>
            <a:gsLst>
              <a:gs pos="37000">
                <a:srgbClr val="FFC000"/>
              </a:gs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94000"/>
                  <a:lumMod val="96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066800">
              <a:schemeClr val="accent4">
                <a:lumMod val="20000"/>
                <a:lumOff val="80000"/>
                <a:alpha val="34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75"/>
            <a:ext cx="2266393" cy="239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420889"/>
            <a:ext cx="4824536" cy="3862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500" b="1" i="1" cap="none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b="1" i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</a:p>
          <a:p>
            <a:pPr algn="ctr"/>
            <a:r>
              <a:rPr lang="ru-RU" sz="3500" b="1" i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БЮДЖЕТА ГОРОДА МОГИЛЕВА</a:t>
            </a:r>
            <a:endParaRPr lang="ru-RU" sz="3500" b="1" i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b="1" i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1 АПРЕЛЯ 202</a:t>
            </a:r>
            <a:r>
              <a:rPr lang="ru-RU" sz="3500" b="1" i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500" b="1" i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 </a:t>
            </a:r>
          </a:p>
        </p:txBody>
      </p:sp>
    </p:spTree>
    <p:extLst>
      <p:ext uri="{BB962C8B-B14F-4D97-AF65-F5344CB8AC3E}">
        <p14:creationId xmlns:p14="http://schemas.microsoft.com/office/powerpoint/2010/main" val="286438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FFC000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4000"/>
                <a:lumMod val="96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avatars.mds.yandex.net/get-pdb/1581201/eef48efa-3581-4e2a-849e-675f17694d73/s1200">
            <a:extLst>
              <a:ext uri="{FF2B5EF4-FFF2-40B4-BE49-F238E27FC236}">
                <a16:creationId xmlns:a16="http://schemas.microsoft.com/office/drawing/2014/main" id="{8FDBA3D0-3EA1-4B34-B77E-9F026AEE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924"/>
                    </a14:imgEffect>
                    <a14:imgEffect>
                      <a14:saturation sa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7170" y="1245651"/>
            <a:ext cx="8423302" cy="5476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49567" y="79938"/>
            <a:ext cx="884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города Могилева за 1 квартал 202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09ED2DC-43B4-4419-A6E2-D65B453B75F3}"/>
              </a:ext>
            </a:extLst>
          </p:cNvPr>
          <p:cNvGrpSpPr/>
          <p:nvPr/>
        </p:nvGrpSpPr>
        <p:grpSpPr>
          <a:xfrm>
            <a:off x="568171" y="769284"/>
            <a:ext cx="8178659" cy="5952460"/>
            <a:chOff x="-18419" y="-116065"/>
            <a:chExt cx="7924836" cy="6771856"/>
          </a:xfrm>
          <a:solidFill>
            <a:schemeClr val="bg2"/>
          </a:solidFill>
        </p:grpSpPr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80C7A490-6284-4E44-B396-7C20C24B1F2F}"/>
                </a:ext>
              </a:extLst>
            </p:cNvPr>
            <p:cNvSpPr txBox="1"/>
            <p:nvPr/>
          </p:nvSpPr>
          <p:spPr>
            <a:xfrm>
              <a:off x="1508702" y="-116065"/>
              <a:ext cx="5163124" cy="545978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Бюджет города Могилева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1CA33AC3-E3EA-47BF-B534-30C8CEBE29D6}"/>
                </a:ext>
              </a:extLst>
            </p:cNvPr>
            <p:cNvSpPr txBox="1"/>
            <p:nvPr/>
          </p:nvSpPr>
          <p:spPr>
            <a:xfrm>
              <a:off x="554431" y="588396"/>
              <a:ext cx="3872632" cy="493488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r>
                <a:rPr lang="en-US" sz="18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ru-RU" sz="18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8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ru-RU" sz="18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%</a:t>
              </a:r>
              <a:r>
                <a:rPr lang="ru-RU" sz="18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- Программные расходы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4A4EEA0C-37D3-4C87-8667-DE73364F48E2}"/>
                </a:ext>
              </a:extLst>
            </p:cNvPr>
            <p:cNvSpPr txBox="1"/>
            <p:nvPr/>
          </p:nvSpPr>
          <p:spPr>
            <a:xfrm>
              <a:off x="4648115" y="588397"/>
              <a:ext cx="3234019" cy="429911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ru-RU" sz="18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8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6%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Непрограммные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Box 29">
              <a:extLst>
                <a:ext uri="{FF2B5EF4-FFF2-40B4-BE49-F238E27FC236}">
                  <a16:creationId xmlns:a16="http://schemas.microsoft.com/office/drawing/2014/main" id="{69D07ACC-2918-4567-BA5D-9DA987D7D5E9}"/>
                </a:ext>
              </a:extLst>
            </p:cNvPr>
            <p:cNvSpPr txBox="1"/>
            <p:nvPr/>
          </p:nvSpPr>
          <p:spPr>
            <a:xfrm>
              <a:off x="568577" y="6146602"/>
              <a:ext cx="7337840" cy="509189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% (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млн.) </a:t>
              </a: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Другие программные расходы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B7164651-90C0-4740-BA2C-042F867FFB5F}"/>
                </a:ext>
              </a:extLst>
            </p:cNvPr>
            <p:cNvSpPr txBox="1"/>
            <p:nvPr/>
          </p:nvSpPr>
          <p:spPr>
            <a:xfrm>
              <a:off x="554431" y="1081884"/>
              <a:ext cx="7339966" cy="665921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% (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55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млн.) </a:t>
              </a: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Государственная программа "Образование 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 молодежная политика" на 2021-2025 годы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463A1B05-E0EF-4F05-B404-B14359AE73FD}"/>
                </a:ext>
              </a:extLst>
            </p:cNvPr>
            <p:cNvSpPr txBox="1"/>
            <p:nvPr/>
          </p:nvSpPr>
          <p:spPr>
            <a:xfrm>
              <a:off x="578713" y="1802586"/>
              <a:ext cx="7327704" cy="665475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2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% (2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млн.) </a:t>
              </a: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Государственная программа "Здоровье народа и демографическая безопасность" на 2021-2025 годы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Box 33">
              <a:extLst>
                <a:ext uri="{FF2B5EF4-FFF2-40B4-BE49-F238E27FC236}">
                  <a16:creationId xmlns:a16="http://schemas.microsoft.com/office/drawing/2014/main" id="{404BD430-62C1-45B9-9B4F-FDA6EBC1D54B}"/>
                </a:ext>
              </a:extLst>
            </p:cNvPr>
            <p:cNvSpPr txBox="1"/>
            <p:nvPr/>
          </p:nvSpPr>
          <p:spPr>
            <a:xfrm>
              <a:off x="527715" y="2530970"/>
              <a:ext cx="7354421" cy="710849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% (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млн.) </a:t>
              </a: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Государственная программа "Комфортное 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жилье и благоприятная среда" на 2021 - 2025 годы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35">
              <a:extLst>
                <a:ext uri="{FF2B5EF4-FFF2-40B4-BE49-F238E27FC236}">
                  <a16:creationId xmlns:a16="http://schemas.microsoft.com/office/drawing/2014/main" id="{F2D6D50B-A07F-4371-A3D5-B5F98A1EC6FA}"/>
                </a:ext>
              </a:extLst>
            </p:cNvPr>
            <p:cNvSpPr txBox="1"/>
            <p:nvPr/>
          </p:nvSpPr>
          <p:spPr>
            <a:xfrm>
              <a:off x="568575" y="3296208"/>
              <a:ext cx="7313563" cy="614671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% (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млн.) </a:t>
              </a: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Государственная программа "Транспортный 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комплекс" на 2021-2025 годы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02BB9680-7340-4453-8B89-B1A3BC7F82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5778" y="450545"/>
              <a:ext cx="1738334" cy="132386"/>
            </a:xfrm>
            <a:prstGeom prst="straightConnector1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DAF38A8-0638-4B5A-BD39-E52614182C97}"/>
                </a:ext>
              </a:extLst>
            </p:cNvPr>
            <p:cNvCxnSpPr/>
            <p:nvPr/>
          </p:nvCxnSpPr>
          <p:spPr>
            <a:xfrm flipH="1">
              <a:off x="0" y="803082"/>
              <a:ext cx="495536" cy="1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197C357A-DAC3-4218-A711-78E25BB1B570}"/>
                </a:ext>
              </a:extLst>
            </p:cNvPr>
            <p:cNvCxnSpPr>
              <a:cxnSpLocks/>
            </p:cNvCxnSpPr>
            <p:nvPr/>
          </p:nvCxnSpPr>
          <p:spPr>
            <a:xfrm>
              <a:off x="-18419" y="803082"/>
              <a:ext cx="34322" cy="5552622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A81B08C7-C839-4CC7-9AB3-68F76F2574E5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15903" y="2120641"/>
              <a:ext cx="562810" cy="14682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F0278E5B-F271-4677-8505-59A562BDD5BC}"/>
                </a:ext>
              </a:extLst>
            </p:cNvPr>
            <p:cNvCxnSpPr>
              <a:cxnSpLocks/>
            </p:cNvCxnSpPr>
            <p:nvPr/>
          </p:nvCxnSpPr>
          <p:spPr>
            <a:xfrm>
              <a:off x="15903" y="2939837"/>
              <a:ext cx="523277" cy="498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7306C82-1C6D-47B4-BD2F-D329DDF12054}"/>
                </a:ext>
              </a:extLst>
            </p:cNvPr>
            <p:cNvCxnSpPr>
              <a:cxnSpLocks/>
            </p:cNvCxnSpPr>
            <p:nvPr/>
          </p:nvCxnSpPr>
          <p:spPr>
            <a:xfrm>
              <a:off x="33170" y="3530947"/>
              <a:ext cx="506010" cy="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F852806C-E2CE-4DD1-8840-BECC5C469FF7}"/>
                </a:ext>
              </a:extLst>
            </p:cNvPr>
            <p:cNvCxnSpPr>
              <a:cxnSpLocks/>
            </p:cNvCxnSpPr>
            <p:nvPr/>
          </p:nvCxnSpPr>
          <p:spPr>
            <a:xfrm>
              <a:off x="16699" y="4237136"/>
              <a:ext cx="522481" cy="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TextBox 48">
              <a:extLst>
                <a:ext uri="{FF2B5EF4-FFF2-40B4-BE49-F238E27FC236}">
                  <a16:creationId xmlns:a16="http://schemas.microsoft.com/office/drawing/2014/main" id="{A25ACB54-0171-47F1-91DA-EE4A4C1CE6A6}"/>
                </a:ext>
              </a:extLst>
            </p:cNvPr>
            <p:cNvSpPr txBox="1"/>
            <p:nvPr/>
          </p:nvSpPr>
          <p:spPr>
            <a:xfrm>
              <a:off x="573501" y="5424406"/>
              <a:ext cx="7308635" cy="640498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% (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млн.) </a:t>
              </a: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Государственная программа "Строительство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жилья" на 2021-2025 годы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B8E1FE3E-2E90-423C-B367-3D8BE763BD3D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15903" y="5018786"/>
              <a:ext cx="562810" cy="3005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TextBox 48">
              <a:extLst>
                <a:ext uri="{FF2B5EF4-FFF2-40B4-BE49-F238E27FC236}">
                  <a16:creationId xmlns:a16="http://schemas.microsoft.com/office/drawing/2014/main" id="{AA70E691-2CFA-489C-8E54-E7D28B5C466C}"/>
                </a:ext>
              </a:extLst>
            </p:cNvPr>
            <p:cNvSpPr txBox="1"/>
            <p:nvPr/>
          </p:nvSpPr>
          <p:spPr>
            <a:xfrm>
              <a:off x="578713" y="4695533"/>
              <a:ext cx="7313560" cy="646507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% (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млн.) </a:t>
              </a: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Государственная программа "Социальная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защита" на 2021-2025 годы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1" name="TextBox 48">
              <a:extLst>
                <a:ext uri="{FF2B5EF4-FFF2-40B4-BE49-F238E27FC236}">
                  <a16:creationId xmlns:a16="http://schemas.microsoft.com/office/drawing/2014/main" id="{7AB88340-6BF1-4FE2-8E93-2BAD5338B83B}"/>
                </a:ext>
              </a:extLst>
            </p:cNvPr>
            <p:cNvSpPr txBox="1"/>
            <p:nvPr/>
          </p:nvSpPr>
          <p:spPr>
            <a:xfrm>
              <a:off x="568576" y="3973831"/>
              <a:ext cx="7313562" cy="665921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% (2,</a:t>
              </a:r>
              <a:r>
                <a:rPr lang="en-US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r>
                <a:rPr lang="ru-RU" sz="1600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млн.) </a:t>
              </a: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Государственная программа "Физическая 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культура и спорт" на 2021-2025 годы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D9170739-4054-4816-A6D4-266CF2FD1FD5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055" y="5729123"/>
              <a:ext cx="556446" cy="15532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CB30B115-B638-4A55-BC86-1588658A4B56}"/>
                </a:ext>
              </a:extLst>
            </p:cNvPr>
            <p:cNvCxnSpPr>
              <a:cxnSpLocks/>
            </p:cNvCxnSpPr>
            <p:nvPr/>
          </p:nvCxnSpPr>
          <p:spPr>
            <a:xfrm>
              <a:off x="24367" y="6355704"/>
              <a:ext cx="530064" cy="0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E21B5291-9C60-49C0-90FF-52FC6D97442E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-3444" y="1414844"/>
              <a:ext cx="557875" cy="0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79B70202-BFBF-47BE-8168-BFD429C78B15}"/>
                </a:ext>
              </a:extLst>
            </p:cNvPr>
            <p:cNvCxnSpPr>
              <a:cxnSpLocks/>
            </p:cNvCxnSpPr>
            <p:nvPr/>
          </p:nvCxnSpPr>
          <p:spPr>
            <a:xfrm>
              <a:off x="3861152" y="427672"/>
              <a:ext cx="1822788" cy="121751"/>
            </a:xfrm>
            <a:prstGeom prst="straightConnector1">
              <a:avLst/>
            </a:prstGeom>
            <a:grpFill/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CE71AE-6F1E-4777-99A0-D4BB08FA4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49" y="1864430"/>
            <a:ext cx="718212" cy="4947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D22CD2-A5B4-451B-A100-F44037BCD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818" y="2460439"/>
            <a:ext cx="713520" cy="53503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F46A93-154E-45F2-8F71-968A714B54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31" y="3765138"/>
            <a:ext cx="878606" cy="53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E4892C09-2064-450E-9739-2C06C82FB6A2}"/>
              </a:ext>
            </a:extLst>
          </p:cNvPr>
          <p:cNvSpPr/>
          <p:nvPr/>
        </p:nvSpPr>
        <p:spPr>
          <a:xfrm>
            <a:off x="1216818" y="4350033"/>
            <a:ext cx="610119" cy="603721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310B54E-E19A-4C38-B0D1-44283B28C3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4" y="5012093"/>
            <a:ext cx="662169" cy="52368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DD6407A-21EB-4CC8-9C94-A6374AD7A8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70" y="5657780"/>
            <a:ext cx="574267" cy="57426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C592B85-78FC-4DC4-BDB8-8ED84A03AC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19" y="3096027"/>
            <a:ext cx="703642" cy="559948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EE1F8D7C-3F89-4252-898D-0F724E46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64" y="6274168"/>
            <a:ext cx="662170" cy="477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77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FFC000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4000"/>
                <a:lumMod val="96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2C492-6531-4815-B6D5-9E36B0D5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27032"/>
            <a:ext cx="8964488" cy="564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Долговые обязательства органов местного управления и самоуправления по бюджету города Могилева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891498"/>
              </p:ext>
            </p:extLst>
          </p:nvPr>
        </p:nvGraphicFramePr>
        <p:xfrm>
          <a:off x="272802" y="1310837"/>
          <a:ext cx="8546609" cy="5153338"/>
        </p:xfrm>
        <a:graphic>
          <a:graphicData uri="http://schemas.openxmlformats.org/drawingml/2006/table">
            <a:tbl>
              <a:tblPr firstRow="1" bandRow="1">
                <a:effectLst>
                  <a:reflection endPos="0" dist="50800" dir="5400000" sy="-100000" algn="bl" rotWithShape="0"/>
                </a:effectLst>
                <a:tableStyleId>{16D9F66E-5EB9-4882-86FB-DCBF35E3C3E4}</a:tableStyleId>
              </a:tblPr>
              <a:tblGrid>
                <a:gridCol w="4298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9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Долговые обязательства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 1 января 202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 1 апреля 202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14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Ценные бумаги,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размещенные местными исполнительными и распорядительными органами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Гарантии местных исполнительных и распорядительных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органов, предъявленные к исполнению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92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8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Долг органов местного управления и самоуправления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19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Долг,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гарантированный органами местного управления и самоуправления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55658" y="1027032"/>
            <a:ext cx="115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1536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FFC000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4000"/>
                <a:lumMod val="96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#10;">
            <a:extLst>
              <a:ext uri="{FF2B5EF4-FFF2-40B4-BE49-F238E27FC236}">
                <a16:creationId xmlns:a16="http://schemas.microsoft.com/office/drawing/2014/main" id="{8E799AA8-85BB-42F5-B825-A92F078C6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497" y="1124744"/>
            <a:ext cx="907222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89668" y="2606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Задолженность по бюджетным ссудам (займам), исполненным гарантиям по бюджету города Могилева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985190"/>
              </p:ext>
            </p:extLst>
          </p:nvPr>
        </p:nvGraphicFramePr>
        <p:xfrm>
          <a:off x="251520" y="1378710"/>
          <a:ext cx="8644323" cy="51466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84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44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 1 января 202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 1 апреля 202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08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Задолженность по бюджетным ссудам (займам)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08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просроченная задолженность по бюджетным ссудам (займам)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0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Задолженность по исполненным гарантиям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61409" y="1052736"/>
            <a:ext cx="115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9130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FFC000"/>
            </a:gs>
            <a:gs pos="65000">
              <a:schemeClr val="bg1">
                <a:tint val="90000"/>
                <a:lumMod val="110000"/>
              </a:schemeClr>
            </a:gs>
            <a:gs pos="100000">
              <a:schemeClr val="bg1">
                <a:shade val="94000"/>
                <a:lumMod val="96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avatars.mds.yandex.net/get-pdb/1581201/eef48efa-3581-4e2a-849e-675f17694d73/s120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004" y="953282"/>
            <a:ext cx="8964996" cy="5716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2FD4C5CC-1F5C-4A14-A544-A23AD16AD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809221"/>
              </p:ext>
            </p:extLst>
          </p:nvPr>
        </p:nvGraphicFramePr>
        <p:xfrm>
          <a:off x="179512" y="1009764"/>
          <a:ext cx="8857233" cy="55155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44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4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3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74727">
                <a:tc rowSpan="2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ДЕФИЦИТ (-);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224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годовой план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годовой 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годовой 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45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 1 апреля 2021 года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5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 1 апреля 2022 года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5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 1 апреля 2023 года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1A8765-E9FD-402F-8490-7AA84B10B469}"/>
              </a:ext>
            </a:extLst>
          </p:cNvPr>
          <p:cNvSpPr/>
          <p:nvPr/>
        </p:nvSpPr>
        <p:spPr>
          <a:xfrm>
            <a:off x="971600" y="332656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Исполнение бюджета города Могилева в динамике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EFB4F-A1D6-4150-8F03-F53CDEE9E8E8}"/>
              </a:ext>
            </a:extLst>
          </p:cNvPr>
          <p:cNvSpPr txBox="1"/>
          <p:nvPr/>
        </p:nvSpPr>
        <p:spPr>
          <a:xfrm>
            <a:off x="7596336" y="64550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280396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FFC000"/>
            </a:gs>
            <a:gs pos="65000">
              <a:schemeClr val="bg1">
                <a:tint val="90000"/>
                <a:lumMod val="110000"/>
              </a:schemeClr>
            </a:gs>
            <a:gs pos="100000">
              <a:schemeClr val="bg1">
                <a:shade val="94000"/>
                <a:lumMod val="96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>
            <a:extLst>
              <a:ext uri="{FF2B5EF4-FFF2-40B4-BE49-F238E27FC236}">
                <a16:creationId xmlns:a16="http://schemas.microsoft.com/office/drawing/2014/main" id="{DD15D62A-2AE8-457A-9181-3043C958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0986" y="908720"/>
            <a:ext cx="8964996" cy="602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323528" y="4005064"/>
            <a:ext cx="4644008" cy="2592288"/>
          </a:xfrm>
          <a:prstGeom prst="ellipse">
            <a:avLst/>
          </a:prstGeom>
          <a:solidFill>
            <a:schemeClr val="accent1"/>
          </a:solidFill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0" y="980728"/>
            <a:ext cx="1944216" cy="1296144"/>
          </a:xfrm>
          <a:prstGeom prst="flowChartDocumen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Доходы всего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tx1"/>
                </a:solidFill>
              </a:rPr>
              <a:t>21,9   </a:t>
            </a:r>
            <a:r>
              <a:rPr lang="ru-RU" dirty="0">
                <a:solidFill>
                  <a:schemeClr val="tx1"/>
                </a:solidFill>
              </a:rPr>
              <a:t>млн.рублей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55576" y="2276872"/>
            <a:ext cx="0" cy="2664296"/>
          </a:xfrm>
          <a:prstGeom prst="straightConnector1">
            <a:avLst/>
          </a:prstGeom>
          <a:ln>
            <a:solidFill>
              <a:srgbClr val="A162D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документ 7"/>
          <p:cNvSpPr/>
          <p:nvPr/>
        </p:nvSpPr>
        <p:spPr>
          <a:xfrm>
            <a:off x="4572000" y="980728"/>
            <a:ext cx="1944216" cy="1152128"/>
          </a:xfrm>
          <a:prstGeom prst="flowChartDocumen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Расходы</a:t>
            </a:r>
          </a:p>
          <a:p>
            <a:pPr algn="ctr"/>
            <a:r>
              <a:rPr lang="ru-RU" b="1" dirty="0"/>
              <a:t>112,7</a:t>
            </a:r>
          </a:p>
          <a:p>
            <a:pPr algn="ctr"/>
            <a:r>
              <a:rPr lang="ru-RU" dirty="0"/>
              <a:t>млн.рублей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1151112" y="4149080"/>
            <a:ext cx="3672408" cy="2160240"/>
          </a:xfrm>
          <a:prstGeom prst="ellipse">
            <a:avLst/>
          </a:prstGeom>
          <a:solidFill>
            <a:srgbClr val="EBAB39"/>
          </a:solidFill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2339752" y="2060848"/>
            <a:ext cx="1944216" cy="936104"/>
          </a:xfrm>
          <a:prstGeom prst="flowChartDocument">
            <a:avLst/>
          </a:prstGeom>
          <a:solidFill>
            <a:srgbClr val="EBAB3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Собственные доходы</a:t>
            </a:r>
          </a:p>
          <a:p>
            <a:pPr algn="ctr"/>
            <a:r>
              <a:rPr lang="ru-RU" sz="1400" b="1" dirty="0"/>
              <a:t>91,7 млн.рублей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1655168" y="4365104"/>
            <a:ext cx="3104728" cy="1664568"/>
          </a:xfrm>
          <a:prstGeom prst="ellipse">
            <a:avLst/>
          </a:prstGeom>
          <a:solidFill>
            <a:schemeClr val="accent3">
              <a:lumMod val="50000"/>
            </a:schemeClr>
          </a:solidFill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91272" y="4437112"/>
            <a:ext cx="2032992" cy="1240904"/>
          </a:xfrm>
          <a:prstGeom prst="ellipse">
            <a:avLst/>
          </a:prstGeom>
          <a:solidFill>
            <a:srgbClr val="DE4651"/>
          </a:solidFill>
          <a:scene3d>
            <a:camera prst="perspectiveRelaxedModerately" fov="2400000">
              <a:rot lat="20115123" lon="20938596" rev="27973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1259632" y="3140968"/>
            <a:ext cx="1944216" cy="1008112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Налоговые доходы</a:t>
            </a:r>
          </a:p>
          <a:p>
            <a:pPr algn="ctr"/>
            <a:r>
              <a:rPr lang="ru-RU" sz="1400" b="1" dirty="0"/>
              <a:t>81,0 млн.рублей</a:t>
            </a: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3419872" y="3140968"/>
            <a:ext cx="1944216" cy="936104"/>
          </a:xfrm>
          <a:prstGeom prst="flowChartDocument">
            <a:avLst/>
          </a:prstGeom>
          <a:solidFill>
            <a:srgbClr val="DE465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Неналоговые доходы</a:t>
            </a:r>
          </a:p>
          <a:p>
            <a:pPr algn="ctr"/>
            <a:r>
              <a:rPr lang="ru-RU" sz="1400" b="1" dirty="0"/>
              <a:t>10,7 млн.рублей</a:t>
            </a:r>
          </a:p>
        </p:txBody>
      </p:sp>
      <p:cxnSp>
        <p:nvCxnSpPr>
          <p:cNvPr id="22" name="Прямая со стрелкой 21"/>
          <p:cNvCxnSpPr>
            <a:stCxn id="13" idx="2"/>
          </p:cNvCxnSpPr>
          <p:nvPr/>
        </p:nvCxnSpPr>
        <p:spPr>
          <a:xfrm>
            <a:off x="3311860" y="2935065"/>
            <a:ext cx="36004" cy="157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2"/>
          </p:cNvCxnSpPr>
          <p:nvPr/>
        </p:nvCxnSpPr>
        <p:spPr>
          <a:xfrm>
            <a:off x="2231740" y="4082433"/>
            <a:ext cx="36004" cy="930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4121696" y="4005064"/>
            <a:ext cx="36004" cy="997991"/>
          </a:xfrm>
          <a:prstGeom prst="straightConnector1">
            <a:avLst/>
          </a:prstGeom>
          <a:ln>
            <a:solidFill>
              <a:srgbClr val="DE46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4" idx="3"/>
            <a:endCxn id="13" idx="0"/>
          </p:cNvCxnSpPr>
          <p:nvPr/>
        </p:nvCxnSpPr>
        <p:spPr>
          <a:xfrm>
            <a:off x="1944216" y="1628800"/>
            <a:ext cx="1367644" cy="43204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13" idx="1"/>
          </p:cNvCxnSpPr>
          <p:nvPr/>
        </p:nvCxnSpPr>
        <p:spPr>
          <a:xfrm rot="10800000" flipV="1">
            <a:off x="1907704" y="2528900"/>
            <a:ext cx="432048" cy="61206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13" idx="3"/>
          </p:cNvCxnSpPr>
          <p:nvPr/>
        </p:nvCxnSpPr>
        <p:spPr>
          <a:xfrm>
            <a:off x="4283968" y="2528900"/>
            <a:ext cx="360040" cy="61206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115616" y="5157192"/>
            <a:ext cx="617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75,2</a:t>
            </a:r>
            <a:r>
              <a:rPr lang="ru-RU" sz="1200" b="1" dirty="0"/>
              <a:t>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123728" y="5373216"/>
            <a:ext cx="617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66,4</a:t>
            </a:r>
            <a:r>
              <a:rPr lang="ru-RU" sz="1200" b="1" dirty="0"/>
              <a:t>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03848" y="5157192"/>
            <a:ext cx="526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8,8</a:t>
            </a:r>
            <a:r>
              <a:rPr lang="ru-RU" sz="1200" b="1" dirty="0"/>
              <a:t>%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071670" y="1268760"/>
            <a:ext cx="2320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   </a:t>
            </a:r>
            <a:r>
              <a:rPr lang="ru-RU" sz="1400" dirty="0">
                <a:solidFill>
                  <a:schemeClr val="dk1"/>
                </a:solidFill>
              </a:rPr>
              <a:t>Профицит 9,2 млн.рублей</a:t>
            </a: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gray">
          <a:xfrm rot="5400000">
            <a:off x="6101916" y="3815917"/>
            <a:ext cx="1728191" cy="4355976"/>
          </a:xfrm>
          <a:prstGeom prst="upArrow">
            <a:avLst>
              <a:gd name="adj1" fmla="val 50093"/>
              <a:gd name="adj2" fmla="val 54040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471592" y="5589240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Дотации, субвенции и иные межбюджетные трансферты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940152" y="6093296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30,2 млн. рублей (24,8%)</a:t>
            </a:r>
          </a:p>
        </p:txBody>
      </p:sp>
      <p:sp>
        <p:nvSpPr>
          <p:cNvPr id="30" name="AutoShape 8">
            <a:extLst>
              <a:ext uri="{FF2B5EF4-FFF2-40B4-BE49-F238E27FC236}">
                <a16:creationId xmlns:a16="http://schemas.microsoft.com/office/drawing/2014/main" id="{418ECD6C-12FA-4A66-A7DC-338208C44D07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2915562" y="352504"/>
            <a:ext cx="792088" cy="2160748"/>
          </a:xfrm>
          <a:prstGeom prst="upArrow">
            <a:avLst>
              <a:gd name="adj1" fmla="val 50093"/>
              <a:gd name="adj2" fmla="val 5404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79EA1D-1C75-4D5D-B86F-2E85B4633B8E}"/>
              </a:ext>
            </a:extLst>
          </p:cNvPr>
          <p:cNvSpPr txBox="1"/>
          <p:nvPr/>
        </p:nvSpPr>
        <p:spPr>
          <a:xfrm>
            <a:off x="323528" y="18864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Бюджет города Могилева за 1 квартал 2023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FFC000"/>
            </a:gs>
            <a:gs pos="3000">
              <a:schemeClr val="bg1">
                <a:tint val="90000"/>
                <a:lumMod val="110000"/>
              </a:schemeClr>
            </a:gs>
            <a:gs pos="100000">
              <a:schemeClr val="bg1">
                <a:shade val="94000"/>
                <a:lumMod val="96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avatars.mds.yandex.net/get-pdb/1581201/eef48efa-3581-4e2a-849e-675f17694d73/s120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004" y="745540"/>
            <a:ext cx="8696490" cy="592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492E34F-6B1D-46FB-B494-54D897196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032635"/>
              </p:ext>
            </p:extLst>
          </p:nvPr>
        </p:nvGraphicFramePr>
        <p:xfrm>
          <a:off x="268506" y="899428"/>
          <a:ext cx="8696490" cy="555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E6A0DE-94CC-42D1-B621-821279019789}"/>
              </a:ext>
            </a:extLst>
          </p:cNvPr>
          <p:cNvSpPr txBox="1"/>
          <p:nvPr/>
        </p:nvSpPr>
        <p:spPr>
          <a:xfrm>
            <a:off x="323528" y="188640"/>
            <a:ext cx="8496944" cy="400110"/>
          </a:xfrm>
          <a:prstGeom prst="rect">
            <a:avLst/>
          </a:prstGeom>
          <a:gradFill>
            <a:gsLst>
              <a:gs pos="87000">
                <a:srgbClr val="FFC000"/>
              </a:gs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94000"/>
                  <a:lumMod val="96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Структура доходов бюджета города Могилева в 1 квартале 2023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FFC000"/>
            </a:gs>
            <a:gs pos="100000">
              <a:schemeClr val="bg1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avatars.mds.yandex.net/get-pdb/1581201/eef48efa-3581-4e2a-849e-675f17694d73/s120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258" y="736587"/>
            <a:ext cx="8785484" cy="599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BA56380-E556-4AD8-AFD0-A1FFBD7D2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905591"/>
              </p:ext>
            </p:extLst>
          </p:nvPr>
        </p:nvGraphicFramePr>
        <p:xfrm>
          <a:off x="467544" y="1196753"/>
          <a:ext cx="828091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8487D-BF1C-423A-9038-17FD06F4A951}"/>
              </a:ext>
            </a:extLst>
          </p:cNvPr>
          <p:cNvSpPr/>
          <p:nvPr/>
        </p:nvSpPr>
        <p:spPr>
          <a:xfrm>
            <a:off x="467544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города Могилева </a:t>
            </a:r>
          </a:p>
          <a:p>
            <a:pPr algn="ctr" fontAlgn="b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 1 квартал 202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347295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FFC000"/>
            </a:gs>
            <a:gs pos="100000">
              <a:schemeClr val="bg1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avatars.mds.yandex.net/get-pdb/1581201/eef48efa-3581-4e2a-849e-675f17694d73/s120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004" y="836712"/>
            <a:ext cx="878548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8487D-BF1C-423A-9038-17FD06F4A951}"/>
              </a:ext>
            </a:extLst>
          </p:cNvPr>
          <p:cNvSpPr/>
          <p:nvPr/>
        </p:nvSpPr>
        <p:spPr>
          <a:xfrm>
            <a:off x="467544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города Могилева за 1 квартал 2023 года по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</a:t>
            </a:r>
          </a:p>
        </p:txBody>
      </p:sp>
      <p:pic>
        <p:nvPicPr>
          <p:cNvPr id="7" name="Picture 9" descr="C:\Users\Ирина\Desktop\Education-256.png">
            <a:extLst>
              <a:ext uri="{FF2B5EF4-FFF2-40B4-BE49-F238E27FC236}">
                <a16:creationId xmlns:a16="http://schemas.microsoft.com/office/drawing/2014/main" id="{6B3F9767-7663-44C1-9DF2-DC9C27C54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" y="1702499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5" descr="C:\Users\Ирина\Desktop\i.jpg">
            <a:extLst>
              <a:ext uri="{FF2B5EF4-FFF2-40B4-BE49-F238E27FC236}">
                <a16:creationId xmlns:a16="http://schemas.microsoft.com/office/drawing/2014/main" id="{D2E9DA95-978F-436E-8803-9EE400F3F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42" y="1632431"/>
            <a:ext cx="1620000" cy="161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7" descr="C:\Users\Ирина\Desktop\prodam-pol-doma-v-horoshem-meste-dlya-zhilya-ili-pod-biznes--655c-1464433195565510-1-big.jpg">
            <a:extLst>
              <a:ext uri="{FF2B5EF4-FFF2-40B4-BE49-F238E27FC236}">
                <a16:creationId xmlns:a16="http://schemas.microsoft.com/office/drawing/2014/main" id="{860AAFB6-3EFE-41AF-9F26-2DBF63C8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27" y="1621539"/>
            <a:ext cx="1620000" cy="1598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8" descr="C:\Users\Ирина\Desktop\family-blue.png">
            <a:extLst>
              <a:ext uri="{FF2B5EF4-FFF2-40B4-BE49-F238E27FC236}">
                <a16:creationId xmlns:a16="http://schemas.microsoft.com/office/drawing/2014/main" id="{397A5B1A-C8E7-4088-87D3-B94847AA5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9" y="4880682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9" descr="C:\Users\Ирина\Desktop\2880-e1357647093528.jpg">
            <a:extLst>
              <a:ext uri="{FF2B5EF4-FFF2-40B4-BE49-F238E27FC236}">
                <a16:creationId xmlns:a16="http://schemas.microsoft.com/office/drawing/2014/main" id="{4FA90AAC-CDF5-45F8-BB69-CB23CFDCA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33" y="4885408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0" descr="C:\Users\Ирина\Desktop\i.jpg">
            <a:extLst>
              <a:ext uri="{FF2B5EF4-FFF2-40B4-BE49-F238E27FC236}">
                <a16:creationId xmlns:a16="http://schemas.microsoft.com/office/drawing/2014/main" id="{0BC9991E-1E24-4443-95FD-C9764ECD2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9" y="4880683"/>
            <a:ext cx="1620000" cy="161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1" descr="C:\Users\Ирина\Desktop\qG5yxSlrel.png">
            <a:extLst>
              <a:ext uri="{FF2B5EF4-FFF2-40B4-BE49-F238E27FC236}">
                <a16:creationId xmlns:a16="http://schemas.microsoft.com/office/drawing/2014/main" id="{A3510042-4983-40D3-9B21-340409BB2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12" y="4880683"/>
            <a:ext cx="1620000" cy="162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24AEF5-3047-4EFE-9419-5F904E5AB9BE}"/>
              </a:ext>
            </a:extLst>
          </p:cNvPr>
          <p:cNvSpPr txBox="1"/>
          <p:nvPr/>
        </p:nvSpPr>
        <p:spPr>
          <a:xfrm>
            <a:off x="611990" y="1064543"/>
            <a:ext cx="184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48,1%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(54,2 млн.)</a:t>
            </a:r>
          </a:p>
          <a:p>
            <a:pPr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7FA28-52D4-46E4-8D48-F874BF0C1AA3}"/>
              </a:ext>
            </a:extLst>
          </p:cNvPr>
          <p:cNvSpPr txBox="1"/>
          <p:nvPr/>
        </p:nvSpPr>
        <p:spPr>
          <a:xfrm>
            <a:off x="3641341" y="1036764"/>
            <a:ext cx="184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23,2%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(26,2 млн.)</a:t>
            </a:r>
          </a:p>
          <a:p>
            <a:pPr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5EDE8B-4355-4A80-B326-56753E4AAA07}"/>
              </a:ext>
            </a:extLst>
          </p:cNvPr>
          <p:cNvSpPr txBox="1"/>
          <p:nvPr/>
        </p:nvSpPr>
        <p:spPr>
          <a:xfrm>
            <a:off x="6588639" y="1064543"/>
            <a:ext cx="1723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11,5%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(13,0 млн.)</a:t>
            </a:r>
          </a:p>
          <a:p>
            <a:pPr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B05FD9-84AA-4209-953E-A3F3E6B7EB10}"/>
              </a:ext>
            </a:extLst>
          </p:cNvPr>
          <p:cNvSpPr txBox="1"/>
          <p:nvPr/>
        </p:nvSpPr>
        <p:spPr>
          <a:xfrm>
            <a:off x="566053" y="406532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4,0%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(4,5 млн.)</a:t>
            </a:r>
          </a:p>
          <a:p>
            <a:pPr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C973C8-E0E1-47B8-9348-88661DBDB709}"/>
              </a:ext>
            </a:extLst>
          </p:cNvPr>
          <p:cNvSpPr txBox="1"/>
          <p:nvPr/>
        </p:nvSpPr>
        <p:spPr>
          <a:xfrm>
            <a:off x="6855434" y="4079380"/>
            <a:ext cx="1993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5,7%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(6,3 млн.)</a:t>
            </a:r>
          </a:p>
          <a:p>
            <a:pPr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D82ABC-8C29-4B85-AED6-DDF8D88F36CE}"/>
              </a:ext>
            </a:extLst>
          </p:cNvPr>
          <p:cNvSpPr txBox="1"/>
          <p:nvPr/>
        </p:nvSpPr>
        <p:spPr>
          <a:xfrm>
            <a:off x="2602337" y="407938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3,6%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(4,1 млн.)</a:t>
            </a:r>
          </a:p>
          <a:p>
            <a:pPr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Физкультура, культура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00F114-9F87-49E3-8113-27FACB41EC6C}"/>
              </a:ext>
            </a:extLst>
          </p:cNvPr>
          <p:cNvSpPr txBox="1"/>
          <p:nvPr/>
        </p:nvSpPr>
        <p:spPr>
          <a:xfrm>
            <a:off x="4750889" y="407938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3,9%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(4,4 млн.)</a:t>
            </a:r>
          </a:p>
          <a:p>
            <a:pPr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135123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7000">
              <a:srgbClr val="FFC000"/>
            </a:gs>
            <a:gs pos="100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avatars.mds.yandex.net/get-pdb/1581201/eef48efa-3581-4e2a-849e-675f17694d73/s120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004" y="819878"/>
            <a:ext cx="8677472" cy="5921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BA56380-E556-4AD8-AFD0-A1FFBD7D2C60}"/>
              </a:ext>
            </a:extLst>
          </p:cNvPr>
          <p:cNvGraphicFramePr/>
          <p:nvPr>
            <p:extLst/>
          </p:nvPr>
        </p:nvGraphicFramePr>
        <p:xfrm>
          <a:off x="179004" y="1728190"/>
          <a:ext cx="4655840" cy="488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8487D-BF1C-423A-9038-17FD06F4A951}"/>
              </a:ext>
            </a:extLst>
          </p:cNvPr>
          <p:cNvSpPr/>
          <p:nvPr/>
        </p:nvSpPr>
        <p:spPr>
          <a:xfrm>
            <a:off x="467544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Структура расходов бюджета города Могилева за 1 квартал 202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года и 1 квартал 202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года по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классификации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321155F-035A-438C-A6EB-11882896E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732914"/>
              </p:ext>
            </p:extLst>
          </p:nvPr>
        </p:nvGraphicFramePr>
        <p:xfrm>
          <a:off x="287524" y="908720"/>
          <a:ext cx="85329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661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FFC000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4000"/>
                <a:lumMod val="96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avatars.mds.yandex.net/get-pdb/1581201/eef48efa-3581-4e2a-849e-675f17694d73/s120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004" y="787875"/>
            <a:ext cx="896499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BA56380-E556-4AD8-AFD0-A1FFBD7D2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929028"/>
              </p:ext>
            </p:extLst>
          </p:nvPr>
        </p:nvGraphicFramePr>
        <p:xfrm>
          <a:off x="228826" y="1757040"/>
          <a:ext cx="4655840" cy="488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8487D-BF1C-423A-9038-17FD06F4A951}"/>
              </a:ext>
            </a:extLst>
          </p:cNvPr>
          <p:cNvSpPr/>
          <p:nvPr/>
        </p:nvSpPr>
        <p:spPr>
          <a:xfrm>
            <a:off x="467544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города Могилева за 1 квартал 2023 года по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</a:t>
            </a:r>
          </a:p>
        </p:txBody>
      </p:sp>
      <p:pic>
        <p:nvPicPr>
          <p:cNvPr id="6" name="Picture 2" descr="C:\Users\Ирина\Desktop\1339744033.jpg">
            <a:extLst>
              <a:ext uri="{FF2B5EF4-FFF2-40B4-BE49-F238E27FC236}">
                <a16:creationId xmlns:a16="http://schemas.microsoft.com/office/drawing/2014/main" id="{C9A77799-1AE3-45A6-9CD2-6720FC76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5" y="1943417"/>
            <a:ext cx="2716093" cy="1778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рина\Desktop\8post-3.jpg">
            <a:extLst>
              <a:ext uri="{FF2B5EF4-FFF2-40B4-BE49-F238E27FC236}">
                <a16:creationId xmlns:a16="http://schemas.microsoft.com/office/drawing/2014/main" id="{D98CC895-071A-48EB-B604-3BA81B14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65" y="2641512"/>
            <a:ext cx="2808312" cy="21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Ирина\Desktop\88b4760d5a3b8d28dde48211820f263f.jpg">
            <a:extLst>
              <a:ext uri="{FF2B5EF4-FFF2-40B4-BE49-F238E27FC236}">
                <a16:creationId xmlns:a16="http://schemas.microsoft.com/office/drawing/2014/main" id="{847C3D82-13E7-475B-837B-A6CFD358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86" y="1943416"/>
            <a:ext cx="2673348" cy="1688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Ирина\Desktop\mini_fix_jpg_1467192606.jpg">
            <a:extLst>
              <a:ext uri="{FF2B5EF4-FFF2-40B4-BE49-F238E27FC236}">
                <a16:creationId xmlns:a16="http://schemas.microsoft.com/office/drawing/2014/main" id="{E953792F-601E-442C-AA06-C5AEB07E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4" y="4989663"/>
            <a:ext cx="2807489" cy="1611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Ирина\Desktop\qG5yxSlrel.png">
            <a:extLst>
              <a:ext uri="{FF2B5EF4-FFF2-40B4-BE49-F238E27FC236}">
                <a16:creationId xmlns:a16="http://schemas.microsoft.com/office/drawing/2014/main" id="{9EE2FF60-BEF6-4D99-B61D-D4C183A6A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86" y="4775224"/>
            <a:ext cx="2432648" cy="172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AB99E0-1E3C-438B-A826-EA4EAA2ADAE1}"/>
              </a:ext>
            </a:extLst>
          </p:cNvPr>
          <p:cNvSpPr txBox="1"/>
          <p:nvPr/>
        </p:nvSpPr>
        <p:spPr>
          <a:xfrm>
            <a:off x="154277" y="866199"/>
            <a:ext cx="2941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61,4%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(69,2 млн.)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и  взносы (отчисления ) на социальное страхование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6D0BB-1A56-4388-80FB-8D090052C0B0}"/>
              </a:ext>
            </a:extLst>
          </p:cNvPr>
          <p:cNvSpPr txBox="1"/>
          <p:nvPr/>
        </p:nvSpPr>
        <p:spPr>
          <a:xfrm>
            <a:off x="2870371" y="1340768"/>
            <a:ext cx="3202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19,3%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(21,7 млн.)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Первоочередные расходы (продукты питания, медикаменты, коммунальные услуги, трансферты населению)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F83DC-558D-4CE8-9E50-350AAB78CF89}"/>
              </a:ext>
            </a:extLst>
          </p:cNvPr>
          <p:cNvSpPr txBox="1"/>
          <p:nvPr/>
        </p:nvSpPr>
        <p:spPr>
          <a:xfrm>
            <a:off x="6078624" y="1044283"/>
            <a:ext cx="279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3,9%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(4,4 млн.)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ЖКХ, транспорт (первоочередные расходы)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026FB3-8014-41AB-A04C-747E7CC2E5F8}"/>
              </a:ext>
            </a:extLst>
          </p:cNvPr>
          <p:cNvSpPr txBox="1"/>
          <p:nvPr/>
        </p:nvSpPr>
        <p:spPr>
          <a:xfrm>
            <a:off x="154278" y="3879311"/>
            <a:ext cx="2941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(4,2 млн.)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расходы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капитальных трансфертов населению)</a:t>
            </a:r>
          </a:p>
          <a:p>
            <a:pPr algn="ctr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09D40-1D61-449F-9440-72A8BF998258}"/>
              </a:ext>
            </a:extLst>
          </p:cNvPr>
          <p:cNvSpPr txBox="1"/>
          <p:nvPr/>
        </p:nvSpPr>
        <p:spPr>
          <a:xfrm>
            <a:off x="6381727" y="4201202"/>
            <a:ext cx="233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11,7%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(13,2 млн.)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289844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FFC000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4000"/>
                <a:lumMod val="96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rs.mds.yandex.net/get-pdb/1581201/eef48efa-3581-4e2a-849e-675f17694d73/s1200">
            <a:extLst>
              <a:ext uri="{FF2B5EF4-FFF2-40B4-BE49-F238E27FC236}">
                <a16:creationId xmlns:a16="http://schemas.microsoft.com/office/drawing/2014/main" id="{FAF8029D-CE40-41DC-89C3-0C2FDC1B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004" y="767119"/>
            <a:ext cx="8713476" cy="593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50991037"/>
              </p:ext>
            </p:extLst>
          </p:nvPr>
        </p:nvGraphicFramePr>
        <p:xfrm>
          <a:off x="251520" y="908720"/>
          <a:ext cx="8640960" cy="579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22169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Структура расходов бюджета города Могилева по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экономической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классификации в динамике за 1 квартал 2023-2022 гг.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75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6570</TotalTime>
  <Words>781</Words>
  <Application>Microsoft Office PowerPoint</Application>
  <PresentationFormat>Экран (4:3)</PresentationFormat>
  <Paragraphs>192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Финотдел Могилевского горисполкома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Соболькова Ирина</dc:creator>
  <cp:lastModifiedBy>Лойко Наталья Викторовна</cp:lastModifiedBy>
  <cp:revision>889</cp:revision>
  <cp:lastPrinted>2023-05-12T13:13:33Z</cp:lastPrinted>
  <dcterms:created xsi:type="dcterms:W3CDTF">2015-09-28T07:55:24Z</dcterms:created>
  <dcterms:modified xsi:type="dcterms:W3CDTF">2023-05-12T13:15:18Z</dcterms:modified>
</cp:coreProperties>
</file>