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58" r:id="rId2"/>
    <p:sldId id="293" r:id="rId3"/>
    <p:sldId id="289" r:id="rId4"/>
    <p:sldId id="300" r:id="rId5"/>
    <p:sldId id="301" r:id="rId6"/>
    <p:sldId id="295" r:id="rId7"/>
    <p:sldId id="279" r:id="rId8"/>
    <p:sldId id="302" r:id="rId9"/>
    <p:sldId id="280" r:id="rId10"/>
    <p:sldId id="298" r:id="rId11"/>
    <p:sldId id="299" r:id="rId12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9999FF"/>
    <a:srgbClr val="FF9966"/>
    <a:srgbClr val="FFCC99"/>
    <a:srgbClr val="F07AF3"/>
    <a:srgbClr val="F29CE6"/>
    <a:srgbClr val="FE90D9"/>
    <a:srgbClr val="FD17B0"/>
    <a:srgbClr val="FFFFCC"/>
    <a:srgbClr val="1CD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92" autoAdjust="0"/>
  </p:normalViewPr>
  <p:slideViewPr>
    <p:cSldViewPr>
      <p:cViewPr varScale="1">
        <p:scale>
          <a:sx n="72" d="100"/>
          <a:sy n="72" d="100"/>
        </p:scale>
        <p:origin x="15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839208072925984E-2"/>
          <c:y val="0.12255680340749253"/>
          <c:w val="0.84958733398737241"/>
          <c:h val="0.739974842152746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г. Могилева согласно последнему уточнению бюджета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dPt>
            <c:idx val="0"/>
            <c:bubble3D val="0"/>
            <c:spPr>
              <a:solidFill>
                <a:srgbClr val="FFCC99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A55D-4B50-ADF7-D948B0DC341A}"/>
              </c:ext>
            </c:extLst>
          </c:dPt>
          <c:dPt>
            <c:idx val="1"/>
            <c:bubble3D val="0"/>
            <c:spPr>
              <a:solidFill>
                <a:srgbClr val="00FFFF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A55D-4B50-ADF7-D948B0DC341A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A55D-4B50-ADF7-D948B0DC341A}"/>
              </c:ext>
            </c:extLst>
          </c:dPt>
          <c:dPt>
            <c:idx val="3"/>
            <c:bubble3D val="0"/>
            <c:spPr>
              <a:solidFill>
                <a:srgbClr val="F07AF3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A55D-4B50-ADF7-D948B0DC341A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A55D-4B50-ADF7-D948B0DC341A}"/>
              </c:ext>
            </c:extLst>
          </c:dPt>
          <c:dPt>
            <c:idx val="5"/>
            <c:bubble3D val="0"/>
            <c:spPr>
              <a:solidFill>
                <a:srgbClr val="31B1CF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A55D-4B50-ADF7-D948B0DC341A}"/>
              </c:ext>
            </c:extLst>
          </c:dPt>
          <c:dPt>
            <c:idx val="6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A55D-4B50-ADF7-D948B0DC341A}"/>
              </c:ext>
            </c:extLst>
          </c:dPt>
          <c:dPt>
            <c:idx val="8"/>
            <c:bubble3D val="0"/>
            <c:spPr>
              <a:solidFill>
                <a:srgbClr val="FFCC99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A55D-4B50-ADF7-D948B0DC341A}"/>
              </c:ext>
            </c:extLst>
          </c:dPt>
          <c:dPt>
            <c:idx val="9"/>
            <c:bubble3D val="0"/>
            <c:spPr>
              <a:solidFill>
                <a:srgbClr val="FFCC99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A55D-4B50-ADF7-D948B0DC341A}"/>
              </c:ext>
            </c:extLst>
          </c:dPt>
          <c:dLbls>
            <c:dLbl>
              <c:idx val="0"/>
              <c:layout>
                <c:manualLayout>
                  <c:x val="-0.18218714869722574"/>
                  <c:y val="-0.17923491530100538"/>
                </c:manualLayout>
              </c:layout>
              <c:tx>
                <c:rich>
                  <a:bodyPr/>
                  <a:lstStyle/>
                  <a:p>
                    <a:r>
                      <a:rPr lang="ru-RU" sz="1900" i="1" dirty="0"/>
                      <a:t>Налоговые доходы</a:t>
                    </a:r>
                    <a:r>
                      <a:rPr lang="ru-RU" dirty="0"/>
                      <a:t>
</a:t>
                    </a:r>
                    <a:r>
                      <a:rPr lang="ru-RU" sz="1600" dirty="0"/>
                      <a:t>60,3%</a:t>
                    </a:r>
                  </a:p>
                  <a:p>
                    <a:r>
                      <a:rPr lang="ru-RU" sz="1500" b="1" i="1" dirty="0"/>
                      <a:t>(61,2%</a:t>
                    </a:r>
                    <a:r>
                      <a:rPr lang="ru-RU" sz="1500" b="1" i="1" baseline="0" dirty="0"/>
                      <a:t> – 2019г.)</a:t>
                    </a:r>
                    <a:endParaRPr lang="ru-RU" sz="1500" b="1" i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75260752571748"/>
                      <c:h val="0.205031806611009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55D-4B50-ADF7-D948B0DC341A}"/>
                </c:ext>
              </c:extLst>
            </c:dLbl>
            <c:dLbl>
              <c:idx val="1"/>
              <c:layout>
                <c:manualLayout>
                  <c:x val="-5.076236821144167E-3"/>
                  <c:y val="1.1294550424849909E-2"/>
                </c:manualLayout>
              </c:layout>
              <c:tx>
                <c:rich>
                  <a:bodyPr/>
                  <a:lstStyle/>
                  <a:p>
                    <a:r>
                      <a:rPr lang="ru-RU" sz="1900" i="1" dirty="0"/>
                      <a:t>Неналоговые доходы</a:t>
                    </a:r>
                    <a:r>
                      <a:rPr lang="ru-RU" dirty="0"/>
                      <a:t>
</a:t>
                    </a:r>
                    <a:r>
                      <a:rPr lang="ru-RU" sz="1600" dirty="0"/>
                      <a:t>7,4%</a:t>
                    </a:r>
                  </a:p>
                  <a:p>
                    <a:r>
                      <a:rPr lang="ru-RU" sz="1500" b="1" i="1" dirty="0"/>
                      <a:t>(7,6% - 2019г.)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12948325892226"/>
                      <c:h val="0.14533722694665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55D-4B50-ADF7-D948B0DC341A}"/>
                </c:ext>
              </c:extLst>
            </c:dLbl>
            <c:dLbl>
              <c:idx val="2"/>
              <c:layout>
                <c:manualLayout>
                  <c:x val="-6.7869930648007101E-2"/>
                  <c:y val="4.0352408100928307E-2"/>
                </c:manualLayout>
              </c:layout>
              <c:tx>
                <c:rich>
                  <a:bodyPr/>
                  <a:lstStyle/>
                  <a:p>
                    <a:r>
                      <a:rPr lang="ru-RU" sz="1600" i="1" dirty="0"/>
                      <a:t>Дотации</a:t>
                    </a:r>
                    <a:r>
                      <a:rPr lang="ru-RU" dirty="0"/>
                      <a:t>
</a:t>
                    </a:r>
                    <a:r>
                      <a:rPr lang="ru-RU" sz="1600" dirty="0"/>
                      <a:t>18,3%</a:t>
                    </a:r>
                  </a:p>
                  <a:p>
                    <a:r>
                      <a:rPr lang="ru-RU" sz="1500" b="1" i="1" dirty="0"/>
                      <a:t>(17,4% - 2019г.)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5D-4B50-ADF7-D948B0DC341A}"/>
                </c:ext>
              </c:extLst>
            </c:dLbl>
            <c:dLbl>
              <c:idx val="3"/>
              <c:layout>
                <c:manualLayout>
                  <c:x val="8.1336301616204594E-3"/>
                  <c:y val="2.9314050286592959E-2"/>
                </c:manualLayout>
              </c:layout>
              <c:tx>
                <c:rich>
                  <a:bodyPr/>
                  <a:lstStyle/>
                  <a:p>
                    <a:r>
                      <a:rPr lang="ru-RU" sz="1600" i="1" dirty="0"/>
                      <a:t>Субвенции и межбюджетные трансферты</a:t>
                    </a:r>
                  </a:p>
                  <a:p>
                    <a:r>
                      <a:rPr lang="ru-RU" sz="1600" dirty="0"/>
                      <a:t>14,0%</a:t>
                    </a:r>
                  </a:p>
                  <a:p>
                    <a:r>
                      <a:rPr lang="ru-RU" sz="1500" b="1" i="1" dirty="0"/>
                      <a:t>(13,8% - 2019)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46776723490233663"/>
                      <c:h val="0.228865220750394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55D-4B50-ADF7-D948B0DC34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</c:v>
                </c:pt>
                <c:pt idx="3">
                  <c:v>Субвенции и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0.60299999999999998</c:v>
                </c:pt>
                <c:pt idx="1">
                  <c:v>7.3999999999999996E-2</c:v>
                </c:pt>
                <c:pt idx="2">
                  <c:v>0.183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55D-4B50-ADF7-D948B0DC34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>
      <a:solidFill>
        <a:schemeClr val="accent6">
          <a:lumMod val="20000"/>
          <a:lumOff val="80000"/>
        </a:schemeClr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829355660818829E-2"/>
          <c:y val="6.128320398262628E-2"/>
          <c:w val="0.64896072153599094"/>
          <c:h val="0.509897709778278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rgbClr val="1AC4C0"/>
              </a:solidFill>
            </c:spPr>
            <c:extLst>
              <c:ext xmlns:c16="http://schemas.microsoft.com/office/drawing/2014/chart" uri="{C3380CC4-5D6E-409C-BE32-E72D297353CC}">
                <c16:uniqueId val="{00000001-1724-433D-B09F-8EF5D8CB1F9C}"/>
              </c:ext>
            </c:extLst>
          </c:dPt>
          <c:dPt>
            <c:idx val="1"/>
            <c:bubble3D val="0"/>
            <c:spPr>
              <a:solidFill>
                <a:srgbClr val="00CCFF"/>
              </a:solidFill>
            </c:spPr>
            <c:extLst>
              <c:ext xmlns:c16="http://schemas.microsoft.com/office/drawing/2014/chart" uri="{C3380CC4-5D6E-409C-BE32-E72D297353CC}">
                <c16:uniqueId val="{00000003-1724-433D-B09F-8EF5D8CB1F9C}"/>
              </c:ext>
            </c:extLst>
          </c:dPt>
          <c:dPt>
            <c:idx val="2"/>
            <c:bubble3D val="0"/>
            <c:spPr>
              <a:solidFill>
                <a:srgbClr val="FF9933"/>
              </a:solidFill>
            </c:spPr>
            <c:extLst>
              <c:ext xmlns:c16="http://schemas.microsoft.com/office/drawing/2014/chart" uri="{C3380CC4-5D6E-409C-BE32-E72D297353CC}">
                <c16:uniqueId val="{00000005-1724-433D-B09F-8EF5D8CB1F9C}"/>
              </c:ext>
            </c:extLst>
          </c:dPt>
          <c:dPt>
            <c:idx val="3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7-1724-433D-B09F-8EF5D8CB1F9C}"/>
              </c:ext>
            </c:extLst>
          </c:dPt>
          <c:dPt>
            <c:idx val="4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9-1724-433D-B09F-8EF5D8CB1F9C}"/>
              </c:ext>
            </c:extLst>
          </c:dPt>
          <c:dPt>
            <c:idx val="5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B-1724-433D-B09F-8EF5D8CB1F9C}"/>
              </c:ext>
            </c:extLst>
          </c:dPt>
          <c:dPt>
            <c:idx val="6"/>
            <c:bubble3D val="0"/>
            <c:spPr>
              <a:solidFill>
                <a:srgbClr val="FF33CC"/>
              </a:solidFill>
            </c:spPr>
            <c:extLst>
              <c:ext xmlns:c16="http://schemas.microsoft.com/office/drawing/2014/chart" uri="{C3380CC4-5D6E-409C-BE32-E72D297353CC}">
                <c16:uniqueId val="{0000000D-1724-433D-B09F-8EF5D8CB1F9C}"/>
              </c:ext>
            </c:extLst>
          </c:dPt>
          <c:dPt>
            <c:idx val="7"/>
            <c:bubble3D val="0"/>
            <c:spPr>
              <a:solidFill>
                <a:srgbClr val="9966FF"/>
              </a:solidFill>
            </c:spPr>
            <c:extLst>
              <c:ext xmlns:c16="http://schemas.microsoft.com/office/drawing/2014/chart" uri="{C3380CC4-5D6E-409C-BE32-E72D297353CC}">
                <c16:uniqueId val="{0000000F-1724-433D-B09F-8EF5D8CB1F9C}"/>
              </c:ext>
            </c:extLst>
          </c:dPt>
          <c:dLbls>
            <c:dLbl>
              <c:idx val="0"/>
              <c:layout>
                <c:manualLayout>
                  <c:x val="-0.16919037615349136"/>
                  <c:y val="6.2154634934742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42,5%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24-433D-B09F-8EF5D8CB1F9C}"/>
                </c:ext>
              </c:extLst>
            </c:dLbl>
            <c:dLbl>
              <c:idx val="1"/>
              <c:layout>
                <c:manualLayout>
                  <c:x val="2.7435924627903295E-3"/>
                  <c:y val="-0.10754856603234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24-433D-B09F-8EF5D8CB1F9C}"/>
                </c:ext>
              </c:extLst>
            </c:dLbl>
            <c:dLbl>
              <c:idx val="2"/>
              <c:layout>
                <c:manualLayout>
                  <c:x val="0.1576347367127558"/>
                  <c:y val="-5.549482597171742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21821817777821"/>
                      <c:h val="2.89749551637119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724-433D-B09F-8EF5D8CB1F9C}"/>
                </c:ext>
              </c:extLst>
            </c:dLbl>
            <c:dLbl>
              <c:idx val="3"/>
              <c:layout>
                <c:manualLayout>
                  <c:x val="0.13169033407062514"/>
                  <c:y val="8.385972987128375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724-433D-B09F-8EF5D8CB1F9C}"/>
                </c:ext>
              </c:extLst>
            </c:dLbl>
            <c:dLbl>
              <c:idx val="4"/>
              <c:layout>
                <c:manualLayout>
                  <c:x val="-1.4135845175451892E-2"/>
                  <c:y val="-4.094948444881785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292405220968713"/>
                      <c:h val="6.42488136238830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1724-433D-B09F-8EF5D8CB1F9C}"/>
                </c:ext>
              </c:extLst>
            </c:dLbl>
            <c:dLbl>
              <c:idx val="5"/>
              <c:layout>
                <c:manualLayout>
                  <c:x val="0.10690457794251818"/>
                  <c:y val="9.448354944688684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28536223247922"/>
                      <c:h val="6.42488136238830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1724-433D-B09F-8EF5D8CB1F9C}"/>
                </c:ext>
              </c:extLst>
            </c:dLbl>
            <c:dLbl>
              <c:idx val="6"/>
              <c:layout>
                <c:manualLayout>
                  <c:x val="9.4406387505765355E-2"/>
                  <c:y val="8.1885742853968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724-433D-B09F-8EF5D8CB1F9C}"/>
                </c:ext>
              </c:extLst>
            </c:dLbl>
            <c:dLbl>
              <c:idx val="7"/>
              <c:layout>
                <c:manualLayout>
                  <c:x val="0.15265117848858545"/>
                  <c:y val="8.5516126515043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724-433D-B09F-8EF5D8CB1F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</c:v>
                </c:pt>
                <c:pt idx="1">
                  <c:v>НДС</c:v>
                </c:pt>
                <c:pt idx="2">
                  <c:v>Налоги от выручки от реализации товаров         (работ, услуг)</c:v>
                </c:pt>
                <c:pt idx="3">
                  <c:v>Налоги на собственность</c:v>
                </c:pt>
                <c:pt idx="4">
                  <c:v>Прочие налоговые доходы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0.42499999999999999</c:v>
                </c:pt>
                <c:pt idx="1">
                  <c:v>0.21099999999999999</c:v>
                </c:pt>
                <c:pt idx="2">
                  <c:v>0.127</c:v>
                </c:pt>
                <c:pt idx="3">
                  <c:v>0.112</c:v>
                </c:pt>
                <c:pt idx="4">
                  <c:v>1.6E-2</c:v>
                </c:pt>
                <c:pt idx="5">
                  <c:v>0.109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724-433D-B09F-8EF5D8CB1F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5.3445240091168321E-3"/>
          <c:y val="0.58951948460753045"/>
          <c:w val="0.69931750007574922"/>
          <c:h val="0.4041816120960105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ru-RU" sz="1800" b="1" i="1" baseline="0" dirty="0">
                <a:effectLst/>
              </a:rPr>
              <a:t>Динамика исполнения основных налоговых доходов, к  уровню                   2019 года </a:t>
            </a:r>
          </a:p>
        </c:rich>
      </c:tx>
      <c:layout>
        <c:manualLayout>
          <c:xMode val="edge"/>
          <c:yMode val="edge"/>
          <c:x val="0.20080823224165778"/>
          <c:y val="1.883202978542545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922737894773016"/>
          <c:y val="0.17113015404540932"/>
          <c:w val="0.79076729440874272"/>
          <c:h val="0.539933813560036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999F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B5A9-4761-905A-23B087242934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B5A9-4761-905A-23B087242934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B5A9-4761-905A-23B087242934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7-B5A9-4761-905A-23B087242934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B5A9-4761-905A-23B087242934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B-B5A9-4761-905A-23B087242934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B5A9-4761-905A-23B087242934}"/>
              </c:ext>
            </c:extLst>
          </c:dPt>
          <c:dLbls>
            <c:dLbl>
              <c:idx val="0"/>
              <c:layout>
                <c:manualLayout>
                  <c:x val="3.2464938536241071E-2"/>
                  <c:y val="-1.96671301844653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A9-4761-905A-23B087242934}"/>
                </c:ext>
              </c:extLst>
            </c:dLbl>
            <c:dLbl>
              <c:idx val="1"/>
              <c:layout>
                <c:manualLayout>
                  <c:x val="3.5460840578714042E-2"/>
                  <c:y val="-2.2325226873526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A9-4761-905A-23B087242934}"/>
                </c:ext>
              </c:extLst>
            </c:dLbl>
            <c:dLbl>
              <c:idx val="2"/>
              <c:layout>
                <c:manualLayout>
                  <c:x val="5.9876516988308391E-2"/>
                  <c:y val="6.827946171977282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A9-4761-905A-23B087242934}"/>
                </c:ext>
              </c:extLst>
            </c:dLbl>
            <c:dLbl>
              <c:idx val="3"/>
              <c:layout>
                <c:manualLayout>
                  <c:x val="7.0921654129933273E-2"/>
                  <c:y val="4.53173928620022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A9-4761-905A-23B087242934}"/>
                </c:ext>
              </c:extLst>
            </c:dLbl>
            <c:dLbl>
              <c:idx val="4"/>
              <c:layout>
                <c:manualLayout>
                  <c:x val="7.3649438125021477E-2"/>
                  <c:y val="-2.2325226873526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5A9-4761-905A-23B087242934}"/>
                </c:ext>
              </c:extLst>
            </c:dLbl>
            <c:dLbl>
              <c:idx val="5"/>
              <c:layout>
                <c:manualLayout>
                  <c:x val="4.9099625416680885E-2"/>
                  <c:y val="-6.697568062057802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61,8%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5A9-4761-905A-23B087242934}"/>
                </c:ext>
              </c:extLst>
            </c:dLbl>
            <c:dLbl>
              <c:idx val="6"/>
              <c:layout>
                <c:manualLayout>
                  <c:x val="6.2738195470634625E-2"/>
                  <c:y val="-2.232698476540581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91,7%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5A9-4761-905A-23B087242934}"/>
                </c:ext>
              </c:extLst>
            </c:dLbl>
            <c:dLbl>
              <c:idx val="7"/>
              <c:layout>
                <c:manualLayout>
                  <c:x val="1.9094298773153717E-2"/>
                  <c:y val="2.2325226873526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5A9-4761-905A-23B0872429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Налоговые доходы,      в том числе:</c:v>
                </c:pt>
                <c:pt idx="1">
                  <c:v>НДС</c:v>
                </c:pt>
                <c:pt idx="2">
                  <c:v>Подоходный 
налог</c:v>
                </c:pt>
                <c:pt idx="3">
                  <c:v>Налоги от выручки от реализации товаров         (работ, услуг)</c:v>
                </c:pt>
                <c:pt idx="4">
                  <c:v>Налог на 
недвижимость</c:v>
                </c:pt>
                <c:pt idx="5">
                  <c:v>Земельный налог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1.0289999999999999</c:v>
                </c:pt>
                <c:pt idx="1">
                  <c:v>1.1040000000000001</c:v>
                </c:pt>
                <c:pt idx="2">
                  <c:v>1.0940000000000001</c:v>
                </c:pt>
                <c:pt idx="3">
                  <c:v>1.0429999999999999</c:v>
                </c:pt>
                <c:pt idx="4">
                  <c:v>0.91700000000000004</c:v>
                </c:pt>
                <c:pt idx="5">
                  <c:v>0.61799999999999999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5A9-4761-905A-23B0872429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407296"/>
        <c:axId val="10409088"/>
        <c:axId val="0"/>
      </c:bar3DChart>
      <c:catAx>
        <c:axId val="10407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i="0"/>
            </a:pPr>
            <a:endParaRPr lang="ru-RU"/>
          </a:p>
        </c:txPr>
        <c:crossAx val="10409088"/>
        <c:crosses val="autoZero"/>
        <c:auto val="1"/>
        <c:lblAlgn val="ctr"/>
        <c:lblOffset val="100"/>
        <c:noMultiLvlLbl val="0"/>
      </c:catAx>
      <c:valAx>
        <c:axId val="10409088"/>
        <c:scaling>
          <c:orientation val="minMax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407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064655245462369"/>
          <c:y val="2.6618269812462191E-2"/>
          <c:w val="0.59708149188696547"/>
          <c:h val="0.90823956442831211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 sz="12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b="1" i="0" u="none" strike="noStrike" kern="1200" baseline="0" dirty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37,4%</a:t>
                    </a:r>
                  </a:p>
                  <a:p>
                    <a:pPr>
                      <a:defRPr sz="12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b="1" i="1" u="none" strike="noStrike" kern="1200" baseline="0" dirty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(145,7 млн.)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8A-4B14-9A45-BD54B1B2DB8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/>
                      <a:t>43,6%</a:t>
                    </a:r>
                  </a:p>
                  <a:p>
                    <a:r>
                      <a:rPr lang="ru-RU" sz="1200" i="1" dirty="0"/>
                      <a:t>(161,6</a:t>
                    </a:r>
                    <a:r>
                      <a:rPr lang="ru-RU" sz="1200" i="1" baseline="0" dirty="0"/>
                      <a:t> </a:t>
                    </a:r>
                    <a:r>
                      <a:rPr lang="ru-RU" sz="1200" i="1" dirty="0"/>
                      <a:t>млн.)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8A-4B14-9A45-BD54B1B2DB8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37,4%</a:t>
                    </a:r>
                    <a:endParaRPr lang="ru-RU" dirty="0"/>
                  </a:p>
                  <a:p>
                    <a:r>
                      <a:rPr lang="ru-RU" sz="1200" i="1" dirty="0"/>
                      <a:t>(109,6 млн.)</a:t>
                    </a:r>
                    <a:endParaRPr lang="en-US" sz="12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8A-4B14-9A45-BD54B1B2DB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0.374</c:v>
                </c:pt>
                <c:pt idx="1">
                  <c:v>0.436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8A-4B14-9A45-BD54B1B2DB8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Здравоохранение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sz="1200" b="1" i="0" u="none" strike="noStrike" kern="1200" baseline="0" dirty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31,6%</a:t>
                    </a:r>
                  </a:p>
                  <a:p>
                    <a:r>
                      <a:rPr lang="ru-RU" sz="1200" b="1" i="1" u="none" strike="noStrike" kern="1200" baseline="0" dirty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(123,2 млн.)</a:t>
                    </a:r>
                    <a:endParaRPr lang="ru-RU" sz="12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8A-4B14-9A45-BD54B1B2DB8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/>
                      <a:t>25,4%</a:t>
                    </a:r>
                  </a:p>
                  <a:p>
                    <a:r>
                      <a:rPr lang="ru-RU" sz="1200" i="1" dirty="0"/>
                      <a:t>(94,3 млн.)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8A-4B14-9A45-BD54B1B2DB8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32,3%</a:t>
                    </a:r>
                    <a:endParaRPr lang="ru-RU" dirty="0"/>
                  </a:p>
                  <a:p>
                    <a:r>
                      <a:rPr lang="ru-RU" sz="1200" i="1" dirty="0"/>
                      <a:t>(94,7 млн.)</a:t>
                    </a:r>
                    <a:endParaRPr lang="en-US" sz="12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38A-4B14-9A45-BD54B1B2DB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Лист1!$C$2:$C$3</c:f>
              <c:numCache>
                <c:formatCode>0.0%</c:formatCode>
                <c:ptCount val="2"/>
                <c:pt idx="0">
                  <c:v>0.316</c:v>
                </c:pt>
                <c:pt idx="1">
                  <c:v>0.254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38A-4B14-9A45-BD54B1B2DB8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sz="1200" b="1" i="0" u="none" strike="noStrike" kern="1200" baseline="0" dirty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18,2%</a:t>
                    </a:r>
                  </a:p>
                  <a:p>
                    <a:r>
                      <a:rPr lang="ru-RU" sz="1200" b="1" i="1" u="none" strike="noStrike" kern="1200" baseline="0" dirty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(70,9 млн.</a:t>
                    </a:r>
                    <a:endParaRPr lang="ru-RU" sz="12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38A-4B14-9A45-BD54B1B2DB8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/>
                      <a:t>15,7%</a:t>
                    </a:r>
                  </a:p>
                  <a:p>
                    <a:r>
                      <a:rPr lang="ru-RU" sz="1200" i="1" dirty="0"/>
                      <a:t>(58,3 млн.)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38A-4B14-9A45-BD54B1B2DB8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17,9%</a:t>
                    </a:r>
                    <a:endParaRPr lang="ru-RU" dirty="0"/>
                  </a:p>
                  <a:p>
                    <a:r>
                      <a:rPr lang="ru-RU" sz="1200" i="1" dirty="0"/>
                      <a:t>(52,5 млн.)</a:t>
                    </a:r>
                    <a:endParaRPr lang="en-US" sz="12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38A-4B14-9A45-BD54B1B2DB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Лист1!$D$2:$D$3</c:f>
              <c:numCache>
                <c:formatCode>0.0%</c:formatCode>
                <c:ptCount val="2"/>
                <c:pt idx="0">
                  <c:v>0.182</c:v>
                </c:pt>
                <c:pt idx="1">
                  <c:v>0.157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38A-4B14-9A45-BD54B1B2DB8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6236754226573539E-2"/>
                  <c:y val="-0.15270999699220411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/>
                      <a:t>3,1%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38A-4B14-9A45-BD54B1B2DB84}"/>
                </c:ext>
              </c:extLst>
            </c:dLbl>
            <c:dLbl>
              <c:idx val="1"/>
              <c:layout>
                <c:manualLayout>
                  <c:x val="3.2067144054700993E-2"/>
                  <c:y val="-0.15270999699220411"/>
                </c:manualLayout>
              </c:layout>
              <c:spPr/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38A-4B14-9A45-BD54B1B2DB8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Лист1!$E$2:$E$3</c:f>
              <c:numCache>
                <c:formatCode>0.0%</c:formatCode>
                <c:ptCount val="2"/>
                <c:pt idx="0">
                  <c:v>3.1E-2</c:v>
                </c:pt>
                <c:pt idx="1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38A-4B14-9A45-BD54B1B2DB8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olidFill>
              <a:srgbClr val="94F9FE"/>
            </a:solidFill>
          </c:spPr>
          <c:invertIfNegative val="0"/>
          <c:dLbls>
            <c:dLbl>
              <c:idx val="0"/>
              <c:layout>
                <c:manualLayout>
                  <c:x val="2.186396185547795E-2"/>
                  <c:y val="0.11184394145907907"/>
                </c:manualLayout>
              </c:layout>
              <c:spPr/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38A-4B14-9A45-BD54B1B2DB84}"/>
                </c:ext>
              </c:extLst>
            </c:dLbl>
            <c:dLbl>
              <c:idx val="1"/>
              <c:layout>
                <c:manualLayout>
                  <c:x val="1.6033572027350496E-2"/>
                  <c:y val="0.11184394145907907"/>
                </c:manualLayout>
              </c:layout>
              <c:spPr/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38A-4B14-9A45-BD54B1B2DB8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Лист1!$F$2:$F$3</c:f>
              <c:numCache>
                <c:formatCode>0.0%</c:formatCode>
                <c:ptCount val="2"/>
                <c:pt idx="0">
                  <c:v>2.8000000000000001E-2</c:v>
                </c:pt>
                <c:pt idx="1">
                  <c:v>3.3000000000000002E-2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38A-4B14-9A45-BD54B1B2DB84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spPr>
            <a:solidFill>
              <a:srgbClr val="F090CE"/>
            </a:solidFill>
          </c:spPr>
          <c:invertIfNegative val="0"/>
          <c:dLbls>
            <c:dLbl>
              <c:idx val="0"/>
              <c:layout>
                <c:manualLayout>
                  <c:x val="5.684630082424267E-2"/>
                  <c:y val="-0.15270999699220411"/>
                </c:manualLayout>
              </c:layout>
              <c:spPr/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38A-4B14-9A45-BD54B1B2DB84}"/>
                </c:ext>
              </c:extLst>
            </c:dLbl>
            <c:dLbl>
              <c:idx val="1"/>
              <c:layout>
                <c:manualLayout>
                  <c:x val="5.3931105910178939E-2"/>
                  <c:y val="-0.1505591519641449"/>
                </c:manualLayout>
              </c:layout>
              <c:spPr/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38A-4B14-9A45-BD54B1B2DB8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Лист1!$G$2:$G$3</c:f>
              <c:numCache>
                <c:formatCode>0.0%</c:formatCode>
                <c:ptCount val="2"/>
                <c:pt idx="0">
                  <c:v>2.8000000000000001E-2</c:v>
                </c:pt>
                <c:pt idx="1">
                  <c:v>3.1E-2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38A-4B14-9A45-BD54B1B2DB84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 расходы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0609546597669131E-2"/>
                  <c:y val="-4.3018594139946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38A-4B14-9A45-BD54B1B2DB84}"/>
                </c:ext>
              </c:extLst>
            </c:dLbl>
            <c:dLbl>
              <c:idx val="1"/>
              <c:layout>
                <c:manualLayout>
                  <c:x val="3.4982338968764716E-2"/>
                  <c:y val="-1.2905070168355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38A-4B14-9A45-BD54B1B2DB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Лист1!$H$2:$H$3</c:f>
              <c:numCache>
                <c:formatCode>0.0%</c:formatCode>
                <c:ptCount val="2"/>
                <c:pt idx="0">
                  <c:v>4.1000000000000002E-2</c:v>
                </c:pt>
                <c:pt idx="1">
                  <c:v>5.5E-2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D38A-4B14-9A45-BD54B1B2DB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299200"/>
        <c:axId val="237300736"/>
        <c:axId val="0"/>
      </c:bar3DChart>
      <c:catAx>
        <c:axId val="2372992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rot="0" anchor="ctr" anchorCtr="1"/>
          <a:lstStyle/>
          <a:p>
            <a:pPr>
              <a:defRPr sz="1200" b="1" i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37300736"/>
        <c:crosses val="autoZero"/>
        <c:auto val="1"/>
        <c:lblAlgn val="ctr"/>
        <c:lblOffset val="100"/>
        <c:noMultiLvlLbl val="0"/>
      </c:catAx>
      <c:valAx>
        <c:axId val="237300736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37299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957152143793026"/>
          <c:y val="0.10908594844475275"/>
          <c:w val="0.2604284785620698"/>
          <c:h val="0.83065465625770574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>
        <a:lumMod val="85000"/>
      </a:schemeClr>
    </a:solidFill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456100413190925"/>
          <c:y val="2.6618269812462191E-2"/>
          <c:w val="0.75982448709402661"/>
          <c:h val="0.9082395644283121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Иные расходы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7636929230085575E-2"/>
                  <c:y val="0.184169502234790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DA-4078-BC27-EAC9A4291222}"/>
                </c:ext>
              </c:extLst>
            </c:dLbl>
            <c:dLbl>
              <c:idx val="1"/>
              <c:layout>
                <c:manualLayout>
                  <c:x val="1.6167185127578473E-2"/>
                  <c:y val="0.197324466680132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DA-4078-BC27-EAC9A4291222}"/>
                </c:ext>
              </c:extLst>
            </c:dLbl>
            <c:dLbl>
              <c:idx val="2"/>
              <c:layout>
                <c:manualLayout>
                  <c:x val="1.6167185127578417E-2"/>
                  <c:y val="0.124972162230750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DA-4078-BC27-EAC9A4291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0.24199999999999999</c:v>
                </c:pt>
                <c:pt idx="1">
                  <c:v>0.23200000000000001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DA-4078-BC27-EAC9A429122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Первоочередные расходы за минусом заработной платы с начислениями</c:v>
                </c:pt>
              </c:strCache>
            </c:strRef>
          </c:tx>
          <c:spPr>
            <a:solidFill>
              <a:srgbClr val="31B1C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186FD8"/>
              </a:solidFill>
            </c:spPr>
            <c:extLst>
              <c:ext xmlns:c16="http://schemas.microsoft.com/office/drawing/2014/chart" uri="{C3380CC4-5D6E-409C-BE32-E72D297353CC}">
                <c16:uniqueId val="{00000005-53DA-4078-BC27-EAC9A4291222}"/>
              </c:ext>
            </c:extLst>
          </c:dPt>
          <c:dPt>
            <c:idx val="1"/>
            <c:invertIfNegative val="0"/>
            <c:bubble3D val="0"/>
            <c:spPr>
              <a:solidFill>
                <a:srgbClr val="186FD8"/>
              </a:solidFill>
            </c:spPr>
            <c:extLst>
              <c:ext xmlns:c16="http://schemas.microsoft.com/office/drawing/2014/chart" uri="{C3380CC4-5D6E-409C-BE32-E72D297353CC}">
                <c16:uniqueId val="{00000007-53DA-4078-BC27-EAC9A4291222}"/>
              </c:ext>
            </c:extLst>
          </c:dPt>
          <c:dLbls>
            <c:dLbl>
              <c:idx val="0"/>
              <c:layout>
                <c:manualLayout>
                  <c:x val="4.4092323075213867E-3"/>
                  <c:y val="-1.5347458519565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DA-4078-BC27-EAC9A4291222}"/>
                </c:ext>
              </c:extLst>
            </c:dLbl>
            <c:dLbl>
              <c:idx val="1"/>
              <c:layout>
                <c:manualLayout>
                  <c:x val="2.4985649742621189E-2"/>
                  <c:y val="-2.6309928890684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3DA-4078-BC27-EAC9A4291222}"/>
                </c:ext>
              </c:extLst>
            </c:dLbl>
            <c:dLbl>
              <c:idx val="2"/>
              <c:layout>
                <c:manualLayout>
                  <c:x val="0"/>
                  <c:y val="-2.1924940742236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3DA-4078-BC27-EAC9A4291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0.19500000000000001</c:v>
                </c:pt>
                <c:pt idx="1">
                  <c:v>0.193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3DA-4078-BC27-EAC9A429122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Заработная плата с начислениями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0B-53DA-4078-BC27-EAC9A4291222}"/>
              </c:ext>
            </c:extLst>
          </c:dPt>
          <c:dPt>
            <c:idx val="1"/>
            <c:invertIfNegative val="0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0D-53DA-4078-BC27-EAC9A4291222}"/>
              </c:ext>
            </c:extLst>
          </c:dPt>
          <c:dLbls>
            <c:dLbl>
              <c:idx val="0"/>
              <c:layout>
                <c:manualLayout>
                  <c:x val="1.6167185127578417E-2"/>
                  <c:y val="-1.9732446668013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3DA-4078-BC27-EAC9A4291222}"/>
                </c:ext>
              </c:extLst>
            </c:dLbl>
            <c:dLbl>
              <c:idx val="1"/>
              <c:layout>
                <c:manualLayout>
                  <c:x val="2.7925137947635448E-2"/>
                  <c:y val="-1.7540297868446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3DA-4078-BC27-EAC9A4291222}"/>
                </c:ext>
              </c:extLst>
            </c:dLbl>
            <c:dLbl>
              <c:idx val="2"/>
              <c:layout>
                <c:manualLayout>
                  <c:x val="1.3227696922564159E-2"/>
                  <c:y val="-1.7539952593789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3DA-4078-BC27-EAC9A4291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Лист1!$D$2:$D$3</c:f>
              <c:numCache>
                <c:formatCode>0.0%</c:formatCode>
                <c:ptCount val="2"/>
                <c:pt idx="0">
                  <c:v>0.56299999999999994</c:v>
                </c:pt>
                <c:pt idx="1">
                  <c:v>0.57499999999999996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3DA-4078-BC27-EAC9A4291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7368832"/>
        <c:axId val="237370368"/>
        <c:axId val="228354688"/>
      </c:bar3DChart>
      <c:catAx>
        <c:axId val="237368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anchor="ctr" anchorCtr="1"/>
          <a:lstStyle/>
          <a:p>
            <a:pPr>
              <a:defRPr sz="1600" b="1" i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37370368"/>
        <c:crosses val="autoZero"/>
        <c:auto val="1"/>
        <c:lblAlgn val="ctr"/>
        <c:lblOffset val="100"/>
        <c:noMultiLvlLbl val="0"/>
      </c:catAx>
      <c:valAx>
        <c:axId val="23737036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37368832"/>
        <c:crosses val="autoZero"/>
        <c:crossBetween val="between"/>
      </c:valAx>
      <c:serAx>
        <c:axId val="228354688"/>
        <c:scaling>
          <c:orientation val="minMax"/>
        </c:scaling>
        <c:delete val="1"/>
        <c:axPos val="b"/>
        <c:majorTickMark val="out"/>
        <c:minorTickMark val="none"/>
        <c:tickLblPos val="nextTo"/>
        <c:crossAx val="237370368"/>
        <c:crosses val="autoZero"/>
      </c:serAx>
    </c:plotArea>
    <c:plotVisOnly val="1"/>
    <c:dispBlanksAs val="gap"/>
    <c:showDLblsOverMax val="0"/>
  </c:chart>
  <c:spPr>
    <a:solidFill>
      <a:schemeClr val="bg1">
        <a:lumMod val="85000"/>
      </a:schemeClr>
    </a:solidFill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0.59917</cdr:x>
      <cdr:y>0.18427</cdr:y>
    </cdr:from>
    <cdr:to>
      <cdr:x>0.6097</cdr:x>
      <cdr:y>0.21951</cdr:y>
    </cdr:to>
    <cdr:cxnSp macro="">
      <cdr:nvCxnSpPr>
        <cdr:cNvPr id="5" name="Прямая соединительная линия 4">
          <a:extLst xmlns:a="http://schemas.openxmlformats.org/drawingml/2006/main">
            <a:ext uri="{FF2B5EF4-FFF2-40B4-BE49-F238E27FC236}">
              <a16:creationId xmlns:a16="http://schemas.microsoft.com/office/drawing/2014/main" id="{91B98D04-F4FA-408B-94FA-A2331791B2A3}"/>
            </a:ext>
          </a:extLst>
        </cdr:cNvPr>
        <cdr:cNvCxnSpPr/>
      </cdr:nvCxnSpPr>
      <cdr:spPr>
        <a:xfrm xmlns:a="http://schemas.openxmlformats.org/drawingml/2006/main" flipV="1">
          <a:off x="5220580" y="1088022"/>
          <a:ext cx="91756" cy="20812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0.69166</cdr:x>
      <cdr:y>0.41023</cdr:y>
    </cdr:from>
    <cdr:to>
      <cdr:x>0.98333</cdr:x>
      <cdr:y>0.54698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76606" y="2376253"/>
          <a:ext cx="2520309" cy="792099"/>
        </a:xfrm>
        <a:prstGeom xmlns:a="http://schemas.openxmlformats.org/drawingml/2006/main" prst="rect">
          <a:avLst/>
        </a:prstGeom>
        <a:solidFill xmlns:a="http://schemas.openxmlformats.org/drawingml/2006/main">
          <a:srgbClr val="FF5050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i="1" dirty="0">
              <a:latin typeface="Times New Roman" pitchFamily="18" charset="0"/>
              <a:cs typeface="Times New Roman" pitchFamily="18" charset="0"/>
            </a:rPr>
            <a:t>Заработная плата и взносы (отчисления) на социальное страхование</a:t>
          </a:r>
        </a:p>
        <a:p xmlns:a="http://schemas.openxmlformats.org/drawingml/2006/main">
          <a:pPr algn="ctr"/>
          <a:endParaRPr lang="ru-RU" sz="14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0.69166</cdr:x>
      <cdr:y>0.5967</cdr:y>
    </cdr:from>
    <cdr:to>
      <cdr:x>0.98333</cdr:x>
      <cdr:y>0.75831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976606" y="3456379"/>
          <a:ext cx="2520309" cy="936109"/>
        </a:xfrm>
        <a:prstGeom xmlns:a="http://schemas.openxmlformats.org/drawingml/2006/main" prst="rect">
          <a:avLst/>
        </a:prstGeom>
        <a:solidFill xmlns:a="http://schemas.openxmlformats.org/drawingml/2006/main">
          <a:srgbClr val="186FD8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i="1" dirty="0">
              <a:latin typeface="Times New Roman" pitchFamily="18" charset="0"/>
              <a:cs typeface="Times New Roman" pitchFamily="18" charset="0"/>
            </a:rPr>
            <a:t>Первоочередные расходы за минусом заработной платы</a:t>
          </a:r>
          <a:r>
            <a:rPr lang="en-US" sz="1400" b="1" i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i="1" dirty="0">
              <a:latin typeface="Times New Roman" pitchFamily="18" charset="0"/>
              <a:cs typeface="Times New Roman" pitchFamily="18" charset="0"/>
            </a:rPr>
            <a:t>и взносов (отчислений) на  социальное страхование</a:t>
          </a:r>
        </a:p>
        <a:p xmlns:a="http://schemas.openxmlformats.org/drawingml/2006/main">
          <a:pPr algn="ctr"/>
          <a:endParaRPr lang="ru-RU" sz="14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0.69362</cdr:x>
      <cdr:y>0.82046</cdr:y>
    </cdr:from>
    <cdr:to>
      <cdr:x>0.98529</cdr:x>
      <cdr:y>0.88262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93542" y="4752528"/>
          <a:ext cx="2520309" cy="360061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i="1" dirty="0">
              <a:latin typeface="Times New Roman" pitchFamily="18" charset="0"/>
              <a:cs typeface="Times New Roman" pitchFamily="18" charset="0"/>
            </a:rPr>
            <a:t>Другие расходы</a:t>
          </a:r>
        </a:p>
      </cdr:txBody>
    </cdr:sp>
  </cdr:relSizeAnchor>
  <cdr:relSizeAnchor xmlns:cdr="http://schemas.openxmlformats.org/drawingml/2006/chartDrawing">
    <cdr:from>
      <cdr:x>0.625</cdr:x>
      <cdr:y>0.45996</cdr:y>
    </cdr:from>
    <cdr:to>
      <cdr:x>0.68333</cdr:x>
      <cdr:y>0.45996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C4056B9F-6DA1-4862-BE2E-A19C14B8348A}"/>
            </a:ext>
          </a:extLst>
        </cdr:cNvPr>
        <cdr:cNvCxnSpPr/>
      </cdr:nvCxnSpPr>
      <cdr:spPr>
        <a:xfrm xmlns:a="http://schemas.openxmlformats.org/drawingml/2006/main">
          <a:off x="5400600" y="2664296"/>
          <a:ext cx="504027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0.56667</cdr:x>
      <cdr:y>0.67129</cdr:y>
    </cdr:from>
    <cdr:to>
      <cdr:x>0.68333</cdr:x>
      <cdr:y>0.67129</cdr:y>
    </cdr:to>
    <cdr:cxnSp macro="">
      <cdr:nvCxnSpPr>
        <cdr:cNvPr id="8" name="Прямая со стрелкой 7">
          <a:extLst xmlns:a="http://schemas.openxmlformats.org/drawingml/2006/main">
            <a:ext uri="{FF2B5EF4-FFF2-40B4-BE49-F238E27FC236}">
              <a16:creationId xmlns:a16="http://schemas.microsoft.com/office/drawing/2014/main" id="{656D3546-8C0B-43E6-B58F-45DC488FD976}"/>
            </a:ext>
          </a:extLst>
        </cdr:cNvPr>
        <cdr:cNvCxnSpPr/>
      </cdr:nvCxnSpPr>
      <cdr:spPr>
        <a:xfrm xmlns:a="http://schemas.openxmlformats.org/drawingml/2006/main">
          <a:off x="4896544" y="3888432"/>
          <a:ext cx="1008112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0.51667</cdr:x>
      <cdr:y>0.84533</cdr:y>
    </cdr:from>
    <cdr:to>
      <cdr:x>0.68333</cdr:x>
      <cdr:y>0.84533</cdr:y>
    </cdr:to>
    <cdr:cxnSp macro="">
      <cdr:nvCxnSpPr>
        <cdr:cNvPr id="10" name="Прямая со стрелкой 9">
          <a:extLst xmlns:a="http://schemas.openxmlformats.org/drawingml/2006/main">
            <a:ext uri="{FF2B5EF4-FFF2-40B4-BE49-F238E27FC236}">
              <a16:creationId xmlns:a16="http://schemas.microsoft.com/office/drawing/2014/main" id="{F43F3A46-D861-4BD4-9CBA-D8F94D8C08D2}"/>
            </a:ext>
          </a:extLst>
        </cdr:cNvPr>
        <cdr:cNvCxnSpPr/>
      </cdr:nvCxnSpPr>
      <cdr:spPr>
        <a:xfrm xmlns:a="http://schemas.openxmlformats.org/drawingml/2006/main">
          <a:off x="4464496" y="4896544"/>
          <a:ext cx="1440160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16" cy="493238"/>
          </a:xfrm>
          <a:prstGeom prst="rect">
            <a:avLst/>
          </a:prstGeom>
        </p:spPr>
        <p:txBody>
          <a:bodyPr vert="horz" lIns="90901" tIns="45450" rIns="90901" bIns="4545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66" y="0"/>
            <a:ext cx="2919516" cy="493238"/>
          </a:xfrm>
          <a:prstGeom prst="rect">
            <a:avLst/>
          </a:prstGeom>
        </p:spPr>
        <p:txBody>
          <a:bodyPr vert="horz" lIns="90901" tIns="45450" rIns="90901" bIns="45450" rtlCol="0"/>
          <a:lstStyle>
            <a:lvl1pPr algn="r">
              <a:defRPr sz="1200"/>
            </a:lvl1pPr>
          </a:lstStyle>
          <a:p>
            <a:fld id="{2EF11FE8-A4EC-4DD3-92D3-75F7686ADD55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1363"/>
            <a:ext cx="49323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01" tIns="45450" rIns="90901" bIns="4545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735" y="4688126"/>
            <a:ext cx="5388294" cy="4440718"/>
          </a:xfrm>
          <a:prstGeom prst="rect">
            <a:avLst/>
          </a:prstGeom>
        </p:spPr>
        <p:txBody>
          <a:bodyPr vert="horz" lIns="90901" tIns="45450" rIns="90901" bIns="4545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674"/>
            <a:ext cx="2919516" cy="493238"/>
          </a:xfrm>
          <a:prstGeom prst="rect">
            <a:avLst/>
          </a:prstGeom>
        </p:spPr>
        <p:txBody>
          <a:bodyPr vert="horz" lIns="90901" tIns="45450" rIns="90901" bIns="4545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66" y="9374674"/>
            <a:ext cx="2919516" cy="493238"/>
          </a:xfrm>
          <a:prstGeom prst="rect">
            <a:avLst/>
          </a:prstGeom>
        </p:spPr>
        <p:txBody>
          <a:bodyPr vert="horz" lIns="90901" tIns="45450" rIns="90901" bIns="45450" rtlCol="0" anchor="b"/>
          <a:lstStyle>
            <a:lvl1pPr algn="r">
              <a:defRPr sz="1200"/>
            </a:lvl1pPr>
          </a:lstStyle>
          <a:p>
            <a:fld id="{3BE9DA64-86BF-489C-9DE7-D222EE7EF1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92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E297A58-8C0B-452B-BE42-2539E637C5CC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15396"/>
            <a:ext cx="3157537" cy="333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9512" y="2433554"/>
            <a:ext cx="6768752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cap="none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БЮЛЛЕТЕНЬ</a:t>
            </a:r>
          </a:p>
          <a:p>
            <a:pPr algn="ctr"/>
            <a:r>
              <a:rPr lang="ru-RU" sz="4000" b="1" i="1" cap="none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 ИСПОЛНЕНИИ БЮДЖЕТА ГОРОДА МОГИЛЕВА</a:t>
            </a:r>
          </a:p>
          <a:p>
            <a:pPr algn="ctr"/>
            <a:endParaRPr lang="ru-RU" sz="4000" b="1" i="1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i="1" cap="none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1 </a:t>
            </a:r>
            <a:r>
              <a:rPr lang="ru-RU" sz="4000" b="1" i="1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ЯНВАРЯ</a:t>
            </a:r>
            <a:r>
              <a:rPr lang="ru-RU" sz="4000" b="1" i="1" cap="none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2021 ГОДА </a:t>
            </a:r>
          </a:p>
        </p:txBody>
      </p:sp>
    </p:spTree>
    <p:extLst>
      <p:ext uri="{BB962C8B-B14F-4D97-AF65-F5344CB8AC3E}">
        <p14:creationId xmlns:p14="http://schemas.microsoft.com/office/powerpoint/2010/main" val="2864386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Долговые обязательства органов местного управления и самоуправления по бюджету города Могилева</a:t>
            </a: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437720"/>
              </p:ext>
            </p:extLst>
          </p:nvPr>
        </p:nvGraphicFramePr>
        <p:xfrm>
          <a:off x="273864" y="1412777"/>
          <a:ext cx="8546609" cy="489654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298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698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Долговые обязательства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 1 января 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 1 января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519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Ценные бумаги,</a:t>
                      </a:r>
                      <a:r>
                        <a:rPr lang="ru-RU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размещенные местными исполнительными и распорядительными органами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519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Гарантии местных исполнительных и распорядительных</a:t>
                      </a:r>
                      <a:r>
                        <a:rPr lang="ru-RU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органов, предъявленные к исполнению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98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98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Долг органов местного управления и самоуправления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519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Долг,</a:t>
                      </a:r>
                      <a:r>
                        <a:rPr lang="ru-RU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гарантированный органами местного управления и самоуправления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758570" y="1027032"/>
            <a:ext cx="1053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</p:spTree>
    <p:extLst>
      <p:ext uri="{BB962C8B-B14F-4D97-AF65-F5344CB8AC3E}">
        <p14:creationId xmlns:p14="http://schemas.microsoft.com/office/powerpoint/2010/main" val="3415362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668" y="260648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Задолженность по бюджетным ссудам (займам), исполненным гарантиям по бюджету города Могилева</a:t>
            </a: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7974100"/>
              </p:ext>
            </p:extLst>
          </p:nvPr>
        </p:nvGraphicFramePr>
        <p:xfrm>
          <a:off x="223071" y="1628800"/>
          <a:ext cx="8644323" cy="439248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844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6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094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 1 января 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 1 января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29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Задолженность по бюджетным ссудам (займам)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529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pPr algn="l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просроченная задолженность по бюджетным ссудам (займам)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094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Задолженность по исполненным гарантиям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12360" y="1266100"/>
            <a:ext cx="1015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</p:spTree>
    <p:extLst>
      <p:ext uri="{BB962C8B-B14F-4D97-AF65-F5344CB8AC3E}">
        <p14:creationId xmlns:p14="http://schemas.microsoft.com/office/powerpoint/2010/main" val="591301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6888764"/>
              </p:ext>
            </p:extLst>
          </p:nvPr>
        </p:nvGraphicFramePr>
        <p:xfrm>
          <a:off x="213785" y="980728"/>
          <a:ext cx="8678696" cy="538423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24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7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8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8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94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54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585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48491">
                <a:tc rowSpan="2"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ДЕФИЦИТ (-);</a:t>
                      </a:r>
                    </a:p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479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Уточненный</a:t>
                      </a:r>
                      <a:r>
                        <a:rPr lang="ru-RU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годовой              план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           план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      план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На 1 января</a:t>
                      </a:r>
                    </a:p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r>
                        <a:rPr lang="ru-RU" sz="1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года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293,1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294,3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293,2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293,0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На 1 января 2018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317,3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315,2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323,9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318,8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На 1 января 2019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367,5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366,2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376,9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374,7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-9,4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-8,5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136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На 1 января 2020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396,9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393,8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На 1 января 2021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376,9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375,8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370,9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95736" y="291562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Исполнение бюджета города Могилева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91658" y="67295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058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19561277"/>
              </p:ext>
            </p:extLst>
          </p:nvPr>
        </p:nvGraphicFramePr>
        <p:xfrm>
          <a:off x="539552" y="1124744"/>
          <a:ext cx="8496944" cy="5337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26064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Структура доходов бюджета города Могилева за 2020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66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786204721"/>
              </p:ext>
            </p:extLst>
          </p:nvPr>
        </p:nvGraphicFramePr>
        <p:xfrm>
          <a:off x="539552" y="594900"/>
          <a:ext cx="475252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76079454"/>
              </p:ext>
            </p:extLst>
          </p:nvPr>
        </p:nvGraphicFramePr>
        <p:xfrm>
          <a:off x="4067944" y="537594"/>
          <a:ext cx="4896544" cy="6048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99592" y="271735"/>
            <a:ext cx="475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Структура собственных доходов бюджета г. Могилева за 20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год</a:t>
            </a:r>
          </a:p>
        </p:txBody>
      </p:sp>
    </p:spTree>
    <p:extLst>
      <p:ext uri="{BB962C8B-B14F-4D97-AF65-F5344CB8AC3E}">
        <p14:creationId xmlns:p14="http://schemas.microsoft.com/office/powerpoint/2010/main" val="1311182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Ирина\Desktop\Education-2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91" y="1640615"/>
            <a:ext cx="1620000" cy="16200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Ирина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442" y="1632431"/>
            <a:ext cx="1620000" cy="16125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</p:pic>
      <p:pic>
        <p:nvPicPr>
          <p:cNvPr id="1041" name="Picture 17" descr="C:\Users\Ирина\Desktop\prodam-pol-doma-v-horoshem-meste-dlya-zhilya-ili-pod-biznes--655c-1464433195565510-1-bi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127" y="1621539"/>
            <a:ext cx="1620000" cy="1598315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Ирина\Desktop\family-blu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881" y="4910377"/>
            <a:ext cx="1620000" cy="16200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Ирина\Desktop\2880-e135764709352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483" y="4913192"/>
            <a:ext cx="1620000" cy="16200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:\Users\Ирина\Desktop\i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49" y="4910377"/>
            <a:ext cx="1620000" cy="1619999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C:\Users\Ирина\Desktop\qG5yxSlrel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212" y="4880683"/>
            <a:ext cx="1620000" cy="1629451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188640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Могилева за 20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 по 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функциональной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классификации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990" y="1064543"/>
            <a:ext cx="1846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43,6</a:t>
            </a:r>
            <a:r>
              <a:rPr lang="ru-RU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</a:t>
            </a:r>
            <a:r>
              <a:rPr lang="en-US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млн.)</a:t>
            </a:r>
          </a:p>
          <a:p>
            <a:pPr algn="ctr"/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41341" y="1036764"/>
            <a:ext cx="1846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25,4</a:t>
            </a:r>
            <a:r>
              <a:rPr 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94,3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млн.)</a:t>
            </a:r>
          </a:p>
          <a:p>
            <a:pPr algn="ctr"/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88639" y="1064543"/>
            <a:ext cx="1723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млн.)</a:t>
            </a:r>
          </a:p>
          <a:p>
            <a:pPr algn="ctr"/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ЖКХ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16785" y="4082195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en-US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(12,</a:t>
            </a:r>
            <a:r>
              <a:rPr lang="en-US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млн.)</a:t>
            </a:r>
          </a:p>
          <a:p>
            <a:pPr algn="ctr"/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55434" y="4079380"/>
            <a:ext cx="1993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млн.)</a:t>
            </a:r>
          </a:p>
          <a:p>
            <a:pPr algn="ctr"/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расходы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66387" y="4065324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</a:t>
            </a:r>
            <a:r>
              <a:rPr lang="en-US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млн.)</a:t>
            </a:r>
          </a:p>
          <a:p>
            <a:pPr algn="ctr"/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Физкультура, культура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6053" y="4050851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</a:t>
            </a:r>
            <a:r>
              <a:rPr lang="en-US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млн.)</a:t>
            </a:r>
          </a:p>
          <a:p>
            <a:pPr algn="ctr"/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экономика</a:t>
            </a:r>
          </a:p>
        </p:txBody>
      </p:sp>
    </p:spTree>
    <p:extLst>
      <p:ext uri="{BB962C8B-B14F-4D97-AF65-F5344CB8AC3E}">
        <p14:creationId xmlns:p14="http://schemas.microsoft.com/office/powerpoint/2010/main" val="431092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0109399"/>
              </p:ext>
            </p:extLst>
          </p:nvPr>
        </p:nvGraphicFramePr>
        <p:xfrm>
          <a:off x="287524" y="836712"/>
          <a:ext cx="87129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4624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Структура расходов бюджета города Могилева в 201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годах по 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функциональной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классификации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 flipH="1" flipV="1">
            <a:off x="5508104" y="3068960"/>
            <a:ext cx="139264" cy="1800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 flipV="1">
            <a:off x="5693887" y="4103814"/>
            <a:ext cx="45455" cy="108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5588391" y="5392771"/>
            <a:ext cx="85483" cy="108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cxnSpLocks/>
          </p:cNvCxnSpPr>
          <p:nvPr/>
        </p:nvCxnSpPr>
        <p:spPr>
          <a:xfrm flipV="1">
            <a:off x="5868144" y="1862826"/>
            <a:ext cx="219527" cy="198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044366" y="4116924"/>
            <a:ext cx="81061" cy="108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530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Ирина\Desktop\13397440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80" y="1709852"/>
            <a:ext cx="2808312" cy="21600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Ирина\Desktop\8post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265" y="2641512"/>
            <a:ext cx="2808312" cy="21600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Ирина\Desktop\88b4760d5a3b8d28dde48211820f263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918" y="1697196"/>
            <a:ext cx="2797916" cy="2172656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Ирина\Desktop\mini_fix_jpg_146719260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03" y="4464227"/>
            <a:ext cx="2807489" cy="21600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Ирина\Desktop\qG5yxSlre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918" y="4464228"/>
            <a:ext cx="2797916" cy="21600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259632" y="158311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Могилева в 2020 году по 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экономической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классификации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866199"/>
            <a:ext cx="24698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57,5%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(213,2 млн.)</a:t>
            </a:r>
          </a:p>
          <a:p>
            <a:pPr algn="ctr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Заработная плата и взносы (отчисления) на социальное страхование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70370" y="1340768"/>
            <a:ext cx="32948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16,1%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(59,6 млн.)</a:t>
            </a:r>
          </a:p>
          <a:p>
            <a:pPr algn="ctr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Первоочередные соцсферы (продукты питания, медикаменты, коммунальные услуги, трансферты населению)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72918" y="866197"/>
            <a:ext cx="27979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3,2%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(12,1 млн.)</a:t>
            </a:r>
          </a:p>
          <a:p>
            <a:pPr algn="ctr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ЖКХ, транспорт, топливо (первоочередные расходы)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7469" y="3879310"/>
            <a:ext cx="2365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11,2%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(41,4 млн.)</a:t>
            </a:r>
          </a:p>
          <a:p>
            <a:pPr algn="ctr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Капитальные расходы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67297" y="3888591"/>
            <a:ext cx="2365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12,0%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(44,6 млн.)</a:t>
            </a:r>
          </a:p>
          <a:p>
            <a:pPr algn="ctr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расходы</a:t>
            </a:r>
          </a:p>
        </p:txBody>
      </p:sp>
    </p:spTree>
    <p:extLst>
      <p:ext uri="{BB962C8B-B14F-4D97-AF65-F5344CB8AC3E}">
        <p14:creationId xmlns:p14="http://schemas.microsoft.com/office/powerpoint/2010/main" val="1442765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10177278"/>
              </p:ext>
            </p:extLst>
          </p:nvPr>
        </p:nvGraphicFramePr>
        <p:xfrm>
          <a:off x="251520" y="908720"/>
          <a:ext cx="8640960" cy="5792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122169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Структура расходов бюджета города Могилева в 2019-2020 годах по 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экономической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классификации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175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9567" y="79938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Могилева за 2020 год </a:t>
            </a:r>
          </a:p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классификации</a:t>
            </a:r>
          </a:p>
        </p:txBody>
      </p:sp>
      <p:cxnSp>
        <p:nvCxnSpPr>
          <p:cNvPr id="41" name="Прямая соединительная линия 40"/>
          <p:cNvCxnSpPr>
            <a:endCxn id="8" idx="1"/>
          </p:cNvCxnSpPr>
          <p:nvPr/>
        </p:nvCxnSpPr>
        <p:spPr>
          <a:xfrm>
            <a:off x="260233" y="6469875"/>
            <a:ext cx="561397" cy="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251026" y="705980"/>
            <a:ext cx="8478492" cy="5951181"/>
            <a:chOff x="269972" y="588694"/>
            <a:chExt cx="8478492" cy="5951181"/>
          </a:xfrm>
        </p:grpSpPr>
        <p:sp>
          <p:nvSpPr>
            <p:cNvPr id="25" name="TextBox 24"/>
            <p:cNvSpPr txBox="1"/>
            <p:nvPr/>
          </p:nvSpPr>
          <p:spPr>
            <a:xfrm>
              <a:off x="2564160" y="588694"/>
              <a:ext cx="4032448" cy="408623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Бюджет города Могилева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74426" y="1187859"/>
              <a:ext cx="3524623" cy="408623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93,2%</a:t>
              </a: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Программные расходы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05262" y="1133887"/>
              <a:ext cx="3843202" cy="408623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r>
                <a:rPr lang="ru-RU" dirty="0">
                  <a:solidFill>
                    <a:srgbClr val="C00000"/>
                  </a:solidFill>
                </a:rPr>
                <a:t>6,8%</a:t>
              </a:r>
              <a:r>
                <a:rPr lang="ru-RU" dirty="0"/>
                <a:t> - Непрограммные расходы 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40576" y="6165304"/>
              <a:ext cx="6558682" cy="374571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4,5% (16,6 млн.)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Другие программные расходы </a:t>
              </a:r>
              <a:endPara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31352" y="1746382"/>
              <a:ext cx="6567906" cy="646986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43,8% (162,3 млн.)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Государственная программа "Образование и молодежная политика" на 2016 - 2020 годы</a:t>
              </a:r>
              <a:endPara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1211" y="2564904"/>
              <a:ext cx="6578047" cy="919401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25,5% (94,6 млн.)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Государственная программа "Здоровье народа и демографическая безопасность Республики Беларусь" на 2016-2020 годы</a:t>
              </a:r>
              <a:endPara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31352" y="3681571"/>
              <a:ext cx="6567906" cy="646986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14,1% (52,4 млн.)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Государственная программа "Комфортное жилье и благоприятная среда" на 2016 - 2020 годы</a:t>
              </a:r>
              <a:endPara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39910" y="4535850"/>
              <a:ext cx="6578047" cy="646986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3,1% (11,6 млн.)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Государственная программа развития транспортного комплекса Республики Беларусь на 2016-2020 годы</a:t>
              </a:r>
              <a:endPara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8" name="Прямая со стрелкой 37"/>
            <p:cNvCxnSpPr>
              <a:stCxn id="25" idx="2"/>
              <a:endCxn id="27" idx="0"/>
            </p:cNvCxnSpPr>
            <p:nvPr/>
          </p:nvCxnSpPr>
          <p:spPr>
            <a:xfrm flipH="1">
              <a:off x="2636738" y="997317"/>
              <a:ext cx="1943646" cy="19054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>
              <a:stCxn id="25" idx="2"/>
              <a:endCxn id="29" idx="0"/>
            </p:cNvCxnSpPr>
            <p:nvPr/>
          </p:nvCxnSpPr>
          <p:spPr>
            <a:xfrm>
              <a:off x="4580384" y="997317"/>
              <a:ext cx="2246479" cy="1365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>
              <a:stCxn id="27" idx="1"/>
            </p:cNvCxnSpPr>
            <p:nvPr/>
          </p:nvCxnSpPr>
          <p:spPr>
            <a:xfrm flipH="1">
              <a:off x="294594" y="1392171"/>
              <a:ext cx="579832" cy="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269972" y="1338197"/>
              <a:ext cx="9207" cy="5031419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>
              <a:endCxn id="31" idx="1"/>
            </p:cNvCxnSpPr>
            <p:nvPr/>
          </p:nvCxnSpPr>
          <p:spPr>
            <a:xfrm>
              <a:off x="279179" y="2069875"/>
              <a:ext cx="552173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>
              <a:endCxn id="33" idx="1"/>
            </p:cNvCxnSpPr>
            <p:nvPr/>
          </p:nvCxnSpPr>
          <p:spPr>
            <a:xfrm>
              <a:off x="279179" y="3024604"/>
              <a:ext cx="542032" cy="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>
              <a:endCxn id="34" idx="1"/>
            </p:cNvCxnSpPr>
            <p:nvPr/>
          </p:nvCxnSpPr>
          <p:spPr>
            <a:xfrm>
              <a:off x="279179" y="4005064"/>
              <a:ext cx="552173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>
              <a:endCxn id="36" idx="1"/>
            </p:cNvCxnSpPr>
            <p:nvPr/>
          </p:nvCxnSpPr>
          <p:spPr>
            <a:xfrm>
              <a:off x="288669" y="4859343"/>
              <a:ext cx="551241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839910" y="5399946"/>
              <a:ext cx="6558682" cy="646986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2,2% (8,1 млн.)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Государственная программа развития физической культуры и спорта в Республике Беларусь на 2016 - 2020 годы</a:t>
              </a:r>
              <a:endPara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0" name="Прямая соединительная линия 49"/>
            <p:cNvCxnSpPr>
              <a:endCxn id="49" idx="1"/>
            </p:cNvCxnSpPr>
            <p:nvPr/>
          </p:nvCxnSpPr>
          <p:spPr>
            <a:xfrm>
              <a:off x="278513" y="5723439"/>
              <a:ext cx="561397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7775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6550</TotalTime>
  <Words>718</Words>
  <Application>Microsoft Office PowerPoint</Application>
  <PresentationFormat>Экран (4:3)</PresentationFormat>
  <Paragraphs>198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Candara</vt:lpstr>
      <vt:lpstr>Symbol</vt:lpstr>
      <vt:lpstr>Times New Roman</vt:lpstr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Финотдел Могилевского горисполкома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Соболькова Ирина</dc:creator>
  <cp:lastModifiedBy>Лабков Александр Сергеевич</cp:lastModifiedBy>
  <cp:revision>800</cp:revision>
  <cp:lastPrinted>2020-02-26T09:20:06Z</cp:lastPrinted>
  <dcterms:created xsi:type="dcterms:W3CDTF">2015-09-28T07:55:24Z</dcterms:created>
  <dcterms:modified xsi:type="dcterms:W3CDTF">2021-02-16T09:05:09Z</dcterms:modified>
</cp:coreProperties>
</file>